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29"/>
  </p:notesMasterIdLst>
  <p:sldIdLst>
    <p:sldId id="256" r:id="rId2"/>
    <p:sldId id="358" r:id="rId3"/>
    <p:sldId id="347" r:id="rId4"/>
    <p:sldId id="335" r:id="rId5"/>
    <p:sldId id="352" r:id="rId6"/>
    <p:sldId id="366" r:id="rId7"/>
    <p:sldId id="341" r:id="rId8"/>
    <p:sldId id="349" r:id="rId9"/>
    <p:sldId id="365" r:id="rId10"/>
    <p:sldId id="305" r:id="rId11"/>
    <p:sldId id="344" r:id="rId12"/>
    <p:sldId id="359" r:id="rId13"/>
    <p:sldId id="261" r:id="rId14"/>
    <p:sldId id="339" r:id="rId15"/>
    <p:sldId id="338" r:id="rId16"/>
    <p:sldId id="361" r:id="rId17"/>
    <p:sldId id="336" r:id="rId18"/>
    <p:sldId id="350" r:id="rId19"/>
    <p:sldId id="337" r:id="rId20"/>
    <p:sldId id="360" r:id="rId21"/>
    <p:sldId id="307" r:id="rId22"/>
    <p:sldId id="363" r:id="rId23"/>
    <p:sldId id="345" r:id="rId24"/>
    <p:sldId id="343" r:id="rId25"/>
    <p:sldId id="367" r:id="rId26"/>
    <p:sldId id="353" r:id="rId27"/>
    <p:sldId id="35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3325" autoAdjust="0"/>
  </p:normalViewPr>
  <p:slideViewPr>
    <p:cSldViewPr snapToGrid="0">
      <p:cViewPr varScale="1">
        <p:scale>
          <a:sx n="55" d="100"/>
          <a:sy n="55" d="100"/>
        </p:scale>
        <p:origin x="9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wn O'Brien" userId="35caeff2-9a99-40e4-a644-2ea7bbc6efb6" providerId="ADAL" clId="{E969DCC3-A20D-42D2-926B-38282B3FECF9}"/>
    <pc:docChg chg="custSel delSld modSld">
      <pc:chgData name="Shawn O'Brien" userId="35caeff2-9a99-40e4-a644-2ea7bbc6efb6" providerId="ADAL" clId="{E969DCC3-A20D-42D2-926B-38282B3FECF9}" dt="2022-09-29T20:56:37.477" v="180" actId="6549"/>
      <pc:docMkLst>
        <pc:docMk/>
      </pc:docMkLst>
      <pc:sldChg chg="modNotesTx">
        <pc:chgData name="Shawn O'Brien" userId="35caeff2-9a99-40e4-a644-2ea7bbc6efb6" providerId="ADAL" clId="{E969DCC3-A20D-42D2-926B-38282B3FECF9}" dt="2022-09-29T20:50:45.822" v="11" actId="6549"/>
        <pc:sldMkLst>
          <pc:docMk/>
          <pc:sldMk cId="1529287919" sldId="256"/>
        </pc:sldMkLst>
      </pc:sldChg>
      <pc:sldChg chg="modNotesTx">
        <pc:chgData name="Shawn O'Brien" userId="35caeff2-9a99-40e4-a644-2ea7bbc6efb6" providerId="ADAL" clId="{E969DCC3-A20D-42D2-926B-38282B3FECF9}" dt="2022-09-29T20:54:49.531" v="45" actId="20577"/>
        <pc:sldMkLst>
          <pc:docMk/>
          <pc:sldMk cId="720281600" sldId="261"/>
        </pc:sldMkLst>
      </pc:sldChg>
      <pc:sldChg chg="modNotesTx">
        <pc:chgData name="Shawn O'Brien" userId="35caeff2-9a99-40e4-a644-2ea7bbc6efb6" providerId="ADAL" clId="{E969DCC3-A20D-42D2-926B-38282B3FECF9}" dt="2022-09-29T20:54:04.684" v="20" actId="6549"/>
        <pc:sldMkLst>
          <pc:docMk/>
          <pc:sldMk cId="1131528795" sldId="305"/>
        </pc:sldMkLst>
      </pc:sldChg>
      <pc:sldChg chg="modNotesTx">
        <pc:chgData name="Shawn O'Brien" userId="35caeff2-9a99-40e4-a644-2ea7bbc6efb6" providerId="ADAL" clId="{E969DCC3-A20D-42D2-926B-38282B3FECF9}" dt="2022-09-29T20:56:11.853" v="175" actId="6549"/>
        <pc:sldMkLst>
          <pc:docMk/>
          <pc:sldMk cId="2095027132" sldId="307"/>
        </pc:sldMkLst>
      </pc:sldChg>
      <pc:sldChg chg="modNotesTx">
        <pc:chgData name="Shawn O'Brien" userId="35caeff2-9a99-40e4-a644-2ea7bbc6efb6" providerId="ADAL" clId="{E969DCC3-A20D-42D2-926B-38282B3FECF9}" dt="2022-09-29T20:51:31.258" v="15" actId="6549"/>
        <pc:sldMkLst>
          <pc:docMk/>
          <pc:sldMk cId="1289387920" sldId="335"/>
        </pc:sldMkLst>
      </pc:sldChg>
      <pc:sldChg chg="modNotesTx">
        <pc:chgData name="Shawn O'Brien" userId="35caeff2-9a99-40e4-a644-2ea7bbc6efb6" providerId="ADAL" clId="{E969DCC3-A20D-42D2-926B-38282B3FECF9}" dt="2022-09-29T20:55:42.081" v="171" actId="6549"/>
        <pc:sldMkLst>
          <pc:docMk/>
          <pc:sldMk cId="82419434" sldId="336"/>
        </pc:sldMkLst>
      </pc:sldChg>
      <pc:sldChg chg="modNotesTx">
        <pc:chgData name="Shawn O'Brien" userId="35caeff2-9a99-40e4-a644-2ea7bbc6efb6" providerId="ADAL" clId="{E969DCC3-A20D-42D2-926B-38282B3FECF9}" dt="2022-09-29T20:55:55.285" v="173" actId="6549"/>
        <pc:sldMkLst>
          <pc:docMk/>
          <pc:sldMk cId="1582592317" sldId="337"/>
        </pc:sldMkLst>
      </pc:sldChg>
      <pc:sldChg chg="modNotesTx">
        <pc:chgData name="Shawn O'Brien" userId="35caeff2-9a99-40e4-a644-2ea7bbc6efb6" providerId="ADAL" clId="{E969DCC3-A20D-42D2-926B-38282B3FECF9}" dt="2022-09-29T20:55:18.877" v="119" actId="6549"/>
        <pc:sldMkLst>
          <pc:docMk/>
          <pc:sldMk cId="1561103659" sldId="338"/>
        </pc:sldMkLst>
      </pc:sldChg>
      <pc:sldChg chg="modNotesTx">
        <pc:chgData name="Shawn O'Brien" userId="35caeff2-9a99-40e4-a644-2ea7bbc6efb6" providerId="ADAL" clId="{E969DCC3-A20D-42D2-926B-38282B3FECF9}" dt="2022-09-29T20:55:05.356" v="93" actId="20577"/>
        <pc:sldMkLst>
          <pc:docMk/>
          <pc:sldMk cId="871779614" sldId="339"/>
        </pc:sldMkLst>
      </pc:sldChg>
      <pc:sldChg chg="modNotesTx">
        <pc:chgData name="Shawn O'Brien" userId="35caeff2-9a99-40e4-a644-2ea7bbc6efb6" providerId="ADAL" clId="{E969DCC3-A20D-42D2-926B-38282B3FECF9}" dt="2022-09-29T20:53:11.707" v="18" actId="6549"/>
        <pc:sldMkLst>
          <pc:docMk/>
          <pc:sldMk cId="661442967" sldId="341"/>
        </pc:sldMkLst>
      </pc:sldChg>
      <pc:sldChg chg="modNotesTx">
        <pc:chgData name="Shawn O'Brien" userId="35caeff2-9a99-40e4-a644-2ea7bbc6efb6" providerId="ADAL" clId="{E969DCC3-A20D-42D2-926B-38282B3FECF9}" dt="2022-09-29T20:56:28.901" v="178" actId="6549"/>
        <pc:sldMkLst>
          <pc:docMk/>
          <pc:sldMk cId="4112828585" sldId="343"/>
        </pc:sldMkLst>
      </pc:sldChg>
      <pc:sldChg chg="modNotesTx">
        <pc:chgData name="Shawn O'Brien" userId="35caeff2-9a99-40e4-a644-2ea7bbc6efb6" providerId="ADAL" clId="{E969DCC3-A20D-42D2-926B-38282B3FECF9}" dt="2022-09-29T20:54:18.351" v="21" actId="6549"/>
        <pc:sldMkLst>
          <pc:docMk/>
          <pc:sldMk cId="2903767206" sldId="344"/>
        </pc:sldMkLst>
      </pc:sldChg>
      <pc:sldChg chg="modNotesTx">
        <pc:chgData name="Shawn O'Brien" userId="35caeff2-9a99-40e4-a644-2ea7bbc6efb6" providerId="ADAL" clId="{E969DCC3-A20D-42D2-926B-38282B3FECF9}" dt="2022-09-29T20:56:24.099" v="177" actId="6549"/>
        <pc:sldMkLst>
          <pc:docMk/>
          <pc:sldMk cId="4240107373" sldId="345"/>
        </pc:sldMkLst>
      </pc:sldChg>
      <pc:sldChg chg="modNotesTx">
        <pc:chgData name="Shawn O'Brien" userId="35caeff2-9a99-40e4-a644-2ea7bbc6efb6" providerId="ADAL" clId="{E969DCC3-A20D-42D2-926B-38282B3FECF9}" dt="2022-09-29T20:50:58.212" v="13" actId="6549"/>
        <pc:sldMkLst>
          <pc:docMk/>
          <pc:sldMk cId="2390727621" sldId="347"/>
        </pc:sldMkLst>
      </pc:sldChg>
      <pc:sldChg chg="modNotesTx">
        <pc:chgData name="Shawn O'Brien" userId="35caeff2-9a99-40e4-a644-2ea7bbc6efb6" providerId="ADAL" clId="{E969DCC3-A20D-42D2-926B-38282B3FECF9}" dt="2022-09-29T20:55:45.777" v="172" actId="6549"/>
        <pc:sldMkLst>
          <pc:docMk/>
          <pc:sldMk cId="2140779605" sldId="350"/>
        </pc:sldMkLst>
      </pc:sldChg>
      <pc:sldChg chg="modNotesTx">
        <pc:chgData name="Shawn O'Brien" userId="35caeff2-9a99-40e4-a644-2ea7bbc6efb6" providerId="ADAL" clId="{E969DCC3-A20D-42D2-926B-38282B3FECF9}" dt="2022-09-29T20:52:43.853" v="16" actId="6549"/>
        <pc:sldMkLst>
          <pc:docMk/>
          <pc:sldMk cId="2436578898" sldId="352"/>
        </pc:sldMkLst>
      </pc:sldChg>
      <pc:sldChg chg="modNotesTx">
        <pc:chgData name="Shawn O'Brien" userId="35caeff2-9a99-40e4-a644-2ea7bbc6efb6" providerId="ADAL" clId="{E969DCC3-A20D-42D2-926B-38282B3FECF9}" dt="2022-09-29T20:56:37.477" v="180" actId="6549"/>
        <pc:sldMkLst>
          <pc:docMk/>
          <pc:sldMk cId="1813760107" sldId="353"/>
        </pc:sldMkLst>
      </pc:sldChg>
      <pc:sldChg chg="modSp mod">
        <pc:chgData name="Shawn O'Brien" userId="35caeff2-9a99-40e4-a644-2ea7bbc6efb6" providerId="ADAL" clId="{E969DCC3-A20D-42D2-926B-38282B3FECF9}" dt="2022-09-29T20:48:55.904" v="9" actId="27636"/>
        <pc:sldMkLst>
          <pc:docMk/>
          <pc:sldMk cId="2547687944" sldId="356"/>
        </pc:sldMkLst>
        <pc:spChg chg="mod">
          <ac:chgData name="Shawn O'Brien" userId="35caeff2-9a99-40e4-a644-2ea7bbc6efb6" providerId="ADAL" clId="{E969DCC3-A20D-42D2-926B-38282B3FECF9}" dt="2022-09-29T20:48:55.904" v="9" actId="27636"/>
          <ac:spMkLst>
            <pc:docMk/>
            <pc:sldMk cId="2547687944" sldId="356"/>
            <ac:spMk id="4" creationId="{8404E1F8-9283-D2BB-4F6F-A3B7076B98DE}"/>
          </ac:spMkLst>
        </pc:spChg>
      </pc:sldChg>
      <pc:sldChg chg="del">
        <pc:chgData name="Shawn O'Brien" userId="35caeff2-9a99-40e4-a644-2ea7bbc6efb6" providerId="ADAL" clId="{E969DCC3-A20D-42D2-926B-38282B3FECF9}" dt="2022-09-29T20:50:29.927" v="10" actId="2696"/>
        <pc:sldMkLst>
          <pc:docMk/>
          <pc:sldMk cId="3157192580" sldId="357"/>
        </pc:sldMkLst>
      </pc:sldChg>
      <pc:sldChg chg="modNotesTx">
        <pc:chgData name="Shawn O'Brien" userId="35caeff2-9a99-40e4-a644-2ea7bbc6efb6" providerId="ADAL" clId="{E969DCC3-A20D-42D2-926B-38282B3FECF9}" dt="2022-09-29T20:50:53.158" v="12" actId="6549"/>
        <pc:sldMkLst>
          <pc:docMk/>
          <pc:sldMk cId="3871039635" sldId="358"/>
        </pc:sldMkLst>
      </pc:sldChg>
      <pc:sldChg chg="modNotesTx">
        <pc:chgData name="Shawn O'Brien" userId="35caeff2-9a99-40e4-a644-2ea7bbc6efb6" providerId="ADAL" clId="{E969DCC3-A20D-42D2-926B-38282B3FECF9}" dt="2022-09-29T20:54:24.701" v="22" actId="6549"/>
        <pc:sldMkLst>
          <pc:docMk/>
          <pc:sldMk cId="2953728930" sldId="359"/>
        </pc:sldMkLst>
      </pc:sldChg>
      <pc:sldChg chg="modNotesTx">
        <pc:chgData name="Shawn O'Brien" userId="35caeff2-9a99-40e4-a644-2ea7bbc6efb6" providerId="ADAL" clId="{E969DCC3-A20D-42D2-926B-38282B3FECF9}" dt="2022-09-29T20:56:00.275" v="174" actId="6549"/>
        <pc:sldMkLst>
          <pc:docMk/>
          <pc:sldMk cId="1284188322" sldId="360"/>
        </pc:sldMkLst>
      </pc:sldChg>
      <pc:sldChg chg="modNotesTx">
        <pc:chgData name="Shawn O'Brien" userId="35caeff2-9a99-40e4-a644-2ea7bbc6efb6" providerId="ADAL" clId="{E969DCC3-A20D-42D2-926B-38282B3FECF9}" dt="2022-09-29T20:55:27.264" v="120" actId="6549"/>
        <pc:sldMkLst>
          <pc:docMk/>
          <pc:sldMk cId="3558696910" sldId="361"/>
        </pc:sldMkLst>
      </pc:sldChg>
      <pc:sldChg chg="modNotesTx">
        <pc:chgData name="Shawn O'Brien" userId="35caeff2-9a99-40e4-a644-2ea7bbc6efb6" providerId="ADAL" clId="{E969DCC3-A20D-42D2-926B-38282B3FECF9}" dt="2022-09-29T20:56:18.301" v="176" actId="6549"/>
        <pc:sldMkLst>
          <pc:docMk/>
          <pc:sldMk cId="4044529952" sldId="363"/>
        </pc:sldMkLst>
      </pc:sldChg>
      <pc:sldChg chg="modNotesTx">
        <pc:chgData name="Shawn O'Brien" userId="35caeff2-9a99-40e4-a644-2ea7bbc6efb6" providerId="ADAL" clId="{E969DCC3-A20D-42D2-926B-38282B3FECF9}" dt="2022-09-29T20:53:53.084" v="19" actId="6549"/>
        <pc:sldMkLst>
          <pc:docMk/>
          <pc:sldMk cId="1451387037" sldId="365"/>
        </pc:sldMkLst>
      </pc:sldChg>
      <pc:sldChg chg="modNotesTx">
        <pc:chgData name="Shawn O'Brien" userId="35caeff2-9a99-40e4-a644-2ea7bbc6efb6" providerId="ADAL" clId="{E969DCC3-A20D-42D2-926B-38282B3FECF9}" dt="2022-09-29T20:52:54.710" v="17" actId="6549"/>
        <pc:sldMkLst>
          <pc:docMk/>
          <pc:sldMk cId="229007233" sldId="366"/>
        </pc:sldMkLst>
      </pc:sldChg>
      <pc:sldChg chg="modNotesTx">
        <pc:chgData name="Shawn O'Brien" userId="35caeff2-9a99-40e4-a644-2ea7bbc6efb6" providerId="ADAL" clId="{E969DCC3-A20D-42D2-926B-38282B3FECF9}" dt="2022-09-29T20:56:33.146" v="179" actId="6549"/>
        <pc:sldMkLst>
          <pc:docMk/>
          <pc:sldMk cId="407185693" sldId="3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1B3297-DBD0-488C-BA98-6B12045BBA0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95DACE66-8AD9-4DDC-A210-4026A5FFC8CD}">
      <dgm:prSet custT="1"/>
      <dgm:spPr/>
      <dgm:t>
        <a:bodyPr/>
        <a:lstStyle/>
        <a:p>
          <a:r>
            <a:rPr lang="en-US" sz="4400" b="1" dirty="0">
              <a:solidFill>
                <a:schemeClr val="accent2"/>
              </a:solidFill>
            </a:rPr>
            <a:t>EQUITY</a:t>
          </a:r>
        </a:p>
      </dgm:t>
    </dgm:pt>
    <dgm:pt modelId="{DEBB3E7F-5B27-4102-953D-AEBF085F5327}" type="parTrans" cxnId="{31531855-C1AF-4F86-81A7-58B08D84E161}">
      <dgm:prSet/>
      <dgm:spPr/>
      <dgm:t>
        <a:bodyPr/>
        <a:lstStyle/>
        <a:p>
          <a:endParaRPr lang="en-US"/>
        </a:p>
      </dgm:t>
    </dgm:pt>
    <dgm:pt modelId="{25F3A595-F24E-4A5F-824B-535A9D969884}" type="sibTrans" cxnId="{31531855-C1AF-4F86-81A7-58B08D84E161}">
      <dgm:prSet/>
      <dgm:spPr/>
      <dgm:t>
        <a:bodyPr/>
        <a:lstStyle/>
        <a:p>
          <a:endParaRPr lang="en-US"/>
        </a:p>
      </dgm:t>
    </dgm:pt>
    <dgm:pt modelId="{C8ADEA79-E4D3-493B-9AE4-110D8975AE02}">
      <dgm:prSet/>
      <dgm:spPr/>
      <dgm:t>
        <a:bodyPr/>
        <a:lstStyle/>
        <a:p>
          <a:endParaRPr lang="en-US"/>
        </a:p>
      </dgm:t>
    </dgm:pt>
    <dgm:pt modelId="{4A7A5519-40A7-4155-9513-88DDD1ECB200}" type="parTrans" cxnId="{7054A3C0-C556-42E8-BCEB-5E8D54CBD3A2}">
      <dgm:prSet/>
      <dgm:spPr/>
      <dgm:t>
        <a:bodyPr/>
        <a:lstStyle/>
        <a:p>
          <a:endParaRPr lang="en-US"/>
        </a:p>
      </dgm:t>
    </dgm:pt>
    <dgm:pt modelId="{91EA7A02-8BF2-4C08-BFD9-3CD10FC16C63}" type="sibTrans" cxnId="{7054A3C0-C556-42E8-BCEB-5E8D54CBD3A2}">
      <dgm:prSet/>
      <dgm:spPr/>
      <dgm:t>
        <a:bodyPr/>
        <a:lstStyle/>
        <a:p>
          <a:endParaRPr lang="en-US"/>
        </a:p>
      </dgm:t>
    </dgm:pt>
    <dgm:pt modelId="{C16348BA-6926-47C3-B5DE-DBC6262F903E}" type="pres">
      <dgm:prSet presAssocID="{F61B3297-DBD0-488C-BA98-6B12045BBA0A}" presName="arrowDiagram" presStyleCnt="0">
        <dgm:presLayoutVars>
          <dgm:chMax val="5"/>
          <dgm:dir/>
          <dgm:resizeHandles val="exact"/>
        </dgm:presLayoutVars>
      </dgm:prSet>
      <dgm:spPr/>
    </dgm:pt>
    <dgm:pt modelId="{98537AEC-EBF4-4A2F-B925-BA40E8701DBC}" type="pres">
      <dgm:prSet presAssocID="{F61B3297-DBD0-488C-BA98-6B12045BBA0A}" presName="arrow" presStyleLbl="bgShp" presStyleIdx="0" presStyleCnt="1" custLinFactNeighborX="6187" custLinFactNeighborY="-235"/>
      <dgm:spPr/>
    </dgm:pt>
    <dgm:pt modelId="{7CB4A38E-E5AC-4F81-93F4-802A7C40CE63}" type="pres">
      <dgm:prSet presAssocID="{F61B3297-DBD0-488C-BA98-6B12045BBA0A}" presName="arrowDiagram2" presStyleCnt="0"/>
      <dgm:spPr/>
    </dgm:pt>
    <dgm:pt modelId="{87CBF0F0-C111-4E5A-983E-4BDFF5FF7AF5}" type="pres">
      <dgm:prSet presAssocID="{C8ADEA79-E4D3-493B-9AE4-110D8975AE02}" presName="bullet2a" presStyleLbl="node1" presStyleIdx="0" presStyleCnt="2"/>
      <dgm:spPr>
        <a:solidFill>
          <a:schemeClr val="accent1">
            <a:lumMod val="40000"/>
            <a:lumOff val="60000"/>
          </a:schemeClr>
        </a:solidFill>
      </dgm:spPr>
    </dgm:pt>
    <dgm:pt modelId="{E65EA447-F926-4695-B104-9A0D38373061}" type="pres">
      <dgm:prSet presAssocID="{C8ADEA79-E4D3-493B-9AE4-110D8975AE02}" presName="textBox2a" presStyleLbl="revTx" presStyleIdx="0" presStyleCnt="2">
        <dgm:presLayoutVars>
          <dgm:bulletEnabled val="1"/>
        </dgm:presLayoutVars>
      </dgm:prSet>
      <dgm:spPr/>
    </dgm:pt>
    <dgm:pt modelId="{5D40882A-E818-4A45-98F4-E31519185F3F}" type="pres">
      <dgm:prSet presAssocID="{95DACE66-8AD9-4DDC-A210-4026A5FFC8CD}" presName="bullet2b" presStyleLbl="node1" presStyleIdx="1" presStyleCnt="2"/>
      <dgm:spPr>
        <a:noFill/>
      </dgm:spPr>
    </dgm:pt>
    <dgm:pt modelId="{75A0082F-D79B-4E0A-B3E0-73771072D83D}" type="pres">
      <dgm:prSet presAssocID="{95DACE66-8AD9-4DDC-A210-4026A5FFC8CD}" presName="textBox2b" presStyleLbl="revTx" presStyleIdx="1" presStyleCnt="2" custAng="19504500" custScaleX="209949" custScaleY="36836" custLinFactNeighborX="-91895" custLinFactNeighborY="-25288">
        <dgm:presLayoutVars>
          <dgm:bulletEnabled val="1"/>
        </dgm:presLayoutVars>
      </dgm:prSet>
      <dgm:spPr/>
    </dgm:pt>
  </dgm:ptLst>
  <dgm:cxnLst>
    <dgm:cxn modelId="{97053905-ABB8-4554-A7CD-80C8255152B6}" type="presOf" srcId="{95DACE66-8AD9-4DDC-A210-4026A5FFC8CD}" destId="{75A0082F-D79B-4E0A-B3E0-73771072D83D}" srcOrd="0" destOrd="0" presId="urn:microsoft.com/office/officeart/2005/8/layout/arrow2"/>
    <dgm:cxn modelId="{31531855-C1AF-4F86-81A7-58B08D84E161}" srcId="{F61B3297-DBD0-488C-BA98-6B12045BBA0A}" destId="{95DACE66-8AD9-4DDC-A210-4026A5FFC8CD}" srcOrd="1" destOrd="0" parTransId="{DEBB3E7F-5B27-4102-953D-AEBF085F5327}" sibTransId="{25F3A595-F24E-4A5F-824B-535A9D969884}"/>
    <dgm:cxn modelId="{1B94AF55-1D83-4E75-BF7E-552034AC6D83}" type="presOf" srcId="{C8ADEA79-E4D3-493B-9AE4-110D8975AE02}" destId="{E65EA447-F926-4695-B104-9A0D38373061}" srcOrd="0" destOrd="0" presId="urn:microsoft.com/office/officeart/2005/8/layout/arrow2"/>
    <dgm:cxn modelId="{2D58F388-2BFC-48F7-AF00-DFDFFD08FFE1}" type="presOf" srcId="{F61B3297-DBD0-488C-BA98-6B12045BBA0A}" destId="{C16348BA-6926-47C3-B5DE-DBC6262F903E}" srcOrd="0" destOrd="0" presId="urn:microsoft.com/office/officeart/2005/8/layout/arrow2"/>
    <dgm:cxn modelId="{7054A3C0-C556-42E8-BCEB-5E8D54CBD3A2}" srcId="{F61B3297-DBD0-488C-BA98-6B12045BBA0A}" destId="{C8ADEA79-E4D3-493B-9AE4-110D8975AE02}" srcOrd="0" destOrd="0" parTransId="{4A7A5519-40A7-4155-9513-88DDD1ECB200}" sibTransId="{91EA7A02-8BF2-4C08-BFD9-3CD10FC16C63}"/>
    <dgm:cxn modelId="{EF8979D5-F967-4196-97A0-6D7DCDF53CE0}" type="presParOf" srcId="{C16348BA-6926-47C3-B5DE-DBC6262F903E}" destId="{98537AEC-EBF4-4A2F-B925-BA40E8701DBC}" srcOrd="0" destOrd="0" presId="urn:microsoft.com/office/officeart/2005/8/layout/arrow2"/>
    <dgm:cxn modelId="{20285BFF-E4DB-4A5B-AF2F-9F875898D810}" type="presParOf" srcId="{C16348BA-6926-47C3-B5DE-DBC6262F903E}" destId="{7CB4A38E-E5AC-4F81-93F4-802A7C40CE63}" srcOrd="1" destOrd="0" presId="urn:microsoft.com/office/officeart/2005/8/layout/arrow2"/>
    <dgm:cxn modelId="{65697757-3ABC-41F6-88C4-95BE460FC5B1}" type="presParOf" srcId="{7CB4A38E-E5AC-4F81-93F4-802A7C40CE63}" destId="{87CBF0F0-C111-4E5A-983E-4BDFF5FF7AF5}" srcOrd="0" destOrd="0" presId="urn:microsoft.com/office/officeart/2005/8/layout/arrow2"/>
    <dgm:cxn modelId="{A26A4C5C-3B2F-4A94-9152-A380875BD72D}" type="presParOf" srcId="{7CB4A38E-E5AC-4F81-93F4-802A7C40CE63}" destId="{E65EA447-F926-4695-B104-9A0D38373061}" srcOrd="1" destOrd="0" presId="urn:microsoft.com/office/officeart/2005/8/layout/arrow2"/>
    <dgm:cxn modelId="{647C9E87-D17B-4AD9-9502-4BB5E6AD36B8}" type="presParOf" srcId="{7CB4A38E-E5AC-4F81-93F4-802A7C40CE63}" destId="{5D40882A-E818-4A45-98F4-E31519185F3F}" srcOrd="2" destOrd="0" presId="urn:microsoft.com/office/officeart/2005/8/layout/arrow2"/>
    <dgm:cxn modelId="{7587FCA2-C4CE-43C9-9454-A79DDA144596}" type="presParOf" srcId="{7CB4A38E-E5AC-4F81-93F4-802A7C40CE63}" destId="{75A0082F-D79B-4E0A-B3E0-73771072D83D}" srcOrd="3"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37AEC-EBF4-4A2F-B925-BA40E8701DBC}">
      <dsp:nvSpPr>
        <dsp:cNvPr id="0" name=""/>
        <dsp:cNvSpPr/>
      </dsp:nvSpPr>
      <dsp:spPr>
        <a:xfrm>
          <a:off x="181407" y="0"/>
          <a:ext cx="7154427" cy="447151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BF0F0-C111-4E5A-983E-4BDFF5FF7AF5}">
      <dsp:nvSpPr>
        <dsp:cNvPr id="0" name=""/>
        <dsp:cNvSpPr/>
      </dsp:nvSpPr>
      <dsp:spPr>
        <a:xfrm>
          <a:off x="1436926" y="2436976"/>
          <a:ext cx="250404" cy="250404"/>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5EA447-F926-4695-B104-9A0D38373061}">
      <dsp:nvSpPr>
        <dsp:cNvPr id="0" name=""/>
        <dsp:cNvSpPr/>
      </dsp:nvSpPr>
      <dsp:spPr>
        <a:xfrm>
          <a:off x="1562129" y="2562179"/>
          <a:ext cx="2325188" cy="190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84" tIns="0" rIns="0" bIns="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1562129" y="2562179"/>
        <a:ext cx="2325188" cy="1909337"/>
      </dsp:txXfrm>
    </dsp:sp>
    <dsp:sp modelId="{5D40882A-E818-4A45-98F4-E31519185F3F}">
      <dsp:nvSpPr>
        <dsp:cNvPr id="0" name=""/>
        <dsp:cNvSpPr/>
      </dsp:nvSpPr>
      <dsp:spPr>
        <a:xfrm>
          <a:off x="3744229" y="1296739"/>
          <a:ext cx="429265" cy="42926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0082F-D79B-4E0A-B3E0-73771072D83D}">
      <dsp:nvSpPr>
        <dsp:cNvPr id="0" name=""/>
        <dsp:cNvSpPr/>
      </dsp:nvSpPr>
      <dsp:spPr>
        <a:xfrm rot="19504500">
          <a:off x="543869" y="1697684"/>
          <a:ext cx="4881710" cy="109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459" tIns="0" rIns="0" bIns="0" numCol="1" spcCol="1270" anchor="t" anchorCtr="0">
          <a:noAutofit/>
        </a:bodyPr>
        <a:lstStyle/>
        <a:p>
          <a:pPr marL="0" lvl="0" indent="0" algn="l" defTabSz="1955800">
            <a:lnSpc>
              <a:spcPct val="90000"/>
            </a:lnSpc>
            <a:spcBef>
              <a:spcPct val="0"/>
            </a:spcBef>
            <a:spcAft>
              <a:spcPct val="35000"/>
            </a:spcAft>
            <a:buNone/>
          </a:pPr>
          <a:r>
            <a:rPr lang="en-US" sz="4400" b="1" kern="1200" dirty="0">
              <a:solidFill>
                <a:schemeClr val="accent2"/>
              </a:solidFill>
            </a:rPr>
            <a:t>EQUITY</a:t>
          </a:r>
        </a:p>
      </dsp:txBody>
      <dsp:txXfrm>
        <a:off x="543869" y="1697684"/>
        <a:ext cx="4881710" cy="109039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BA3C1-2BC9-4B3C-B7CD-C9A00435380D}"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1A6EB-F3DD-4CB8-A0B4-F183810DA533}" type="slidenum">
              <a:rPr lang="en-US" smtClean="0"/>
              <a:t>‹#›</a:t>
            </a:fld>
            <a:endParaRPr lang="en-US"/>
          </a:p>
        </p:txBody>
      </p:sp>
    </p:spTree>
    <p:extLst>
      <p:ext uri="{BB962C8B-B14F-4D97-AF65-F5344CB8AC3E}">
        <p14:creationId xmlns:p14="http://schemas.microsoft.com/office/powerpoint/2010/main" val="48549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1</a:t>
            </a:fld>
            <a:endParaRPr lang="en-US"/>
          </a:p>
        </p:txBody>
      </p:sp>
    </p:spTree>
    <p:extLst>
      <p:ext uri="{BB962C8B-B14F-4D97-AF65-F5344CB8AC3E}">
        <p14:creationId xmlns:p14="http://schemas.microsoft.com/office/powerpoint/2010/main" val="71210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A25F3-7372-0E4E-BAD9-9F70B3B6A8A3}" type="slidenum">
              <a:rPr lang="en-US" smtClean="0"/>
              <a:t>10</a:t>
            </a:fld>
            <a:endParaRPr lang="en-US" dirty="0"/>
          </a:p>
        </p:txBody>
      </p:sp>
    </p:spTree>
    <p:extLst>
      <p:ext uri="{BB962C8B-B14F-4D97-AF65-F5344CB8AC3E}">
        <p14:creationId xmlns:p14="http://schemas.microsoft.com/office/powerpoint/2010/main" val="2467984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11</a:t>
            </a:fld>
            <a:endParaRPr lang="en-US"/>
          </a:p>
        </p:txBody>
      </p:sp>
    </p:spTree>
    <p:extLst>
      <p:ext uri="{BB962C8B-B14F-4D97-AF65-F5344CB8AC3E}">
        <p14:creationId xmlns:p14="http://schemas.microsoft.com/office/powerpoint/2010/main" val="4110715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12</a:t>
            </a:fld>
            <a:endParaRPr lang="en-US"/>
          </a:p>
        </p:txBody>
      </p:sp>
    </p:spTree>
    <p:extLst>
      <p:ext uri="{BB962C8B-B14F-4D97-AF65-F5344CB8AC3E}">
        <p14:creationId xmlns:p14="http://schemas.microsoft.com/office/powerpoint/2010/main" val="112866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According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Corelogic</a:t>
            </a:r>
            <a:r>
              <a:rPr lang="en-US" sz="1800" dirty="0">
                <a:effectLst/>
                <a:latin typeface="Calibri" panose="020F0502020204030204" pitchFamily="34" charset="0"/>
                <a:ea typeface="Calibri" panose="020F0502020204030204" pitchFamily="34" charset="0"/>
                <a:cs typeface="Times New Roman" panose="02020603050405020304" pitchFamily="18" charset="0"/>
              </a:rPr>
              <a:t> data, Homeowners Equity increased almost 28% or $3.6 Trillion dollars when comparing the 2</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dirty="0">
                <a:effectLst/>
                <a:latin typeface="Calibri" panose="020F0502020204030204" pitchFamily="34" charset="0"/>
                <a:ea typeface="Calibri" panose="020F0502020204030204" pitchFamily="34" charset="0"/>
                <a:cs typeface="Times New Roman" panose="02020603050405020304" pitchFamily="18" charset="0"/>
              </a:rPr>
              <a:t> Quarter of 2021 to the 2</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dirty="0">
                <a:effectLst/>
                <a:latin typeface="Calibri" panose="020F0502020204030204" pitchFamily="34" charset="0"/>
                <a:ea typeface="Calibri" panose="020F0502020204030204" pitchFamily="34" charset="0"/>
                <a:cs typeface="Times New Roman" panose="02020603050405020304" pitchFamily="18" charset="0"/>
              </a:rPr>
              <a:t> Quarter of 2022. Core Logic, along with many other industry experts, expects home price increases to normalize in 2023, but still stay positive.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Home price appreciation has continued to see double digit growth through Q2 of 2022, and while that is projected to slow, expectations is to still stay 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Q2 of 2022, the average Equity per homeowner was estimated at nearly $300,000, a record high.</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36A25F3-7372-0E4E-BAD9-9F70B3B6A8A3}" type="slidenum">
              <a:rPr lang="en-US" smtClean="0"/>
              <a:t>13</a:t>
            </a:fld>
            <a:endParaRPr lang="en-US" dirty="0"/>
          </a:p>
        </p:txBody>
      </p:sp>
    </p:spTree>
    <p:extLst>
      <p:ext uri="{BB962C8B-B14F-4D97-AF65-F5344CB8AC3E}">
        <p14:creationId xmlns:p14="http://schemas.microsoft.com/office/powerpoint/2010/main" val="3918035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Logic shows these 10 states as the highest in YOY gain.</a:t>
            </a:r>
          </a:p>
        </p:txBody>
      </p:sp>
      <p:sp>
        <p:nvSpPr>
          <p:cNvPr id="4" name="Slide Number Placeholder 3"/>
          <p:cNvSpPr>
            <a:spLocks noGrp="1"/>
          </p:cNvSpPr>
          <p:nvPr>
            <p:ph type="sldNum" sz="quarter" idx="5"/>
          </p:nvPr>
        </p:nvSpPr>
        <p:spPr/>
        <p:txBody>
          <a:bodyPr/>
          <a:lstStyle/>
          <a:p>
            <a:fld id="{4201A6EB-F3DD-4CB8-A0B4-F183810DA533}" type="slidenum">
              <a:rPr lang="en-US" smtClean="0"/>
              <a:t>14</a:t>
            </a:fld>
            <a:endParaRPr lang="en-US"/>
          </a:p>
        </p:txBody>
      </p:sp>
    </p:spTree>
    <p:extLst>
      <p:ext uri="{BB962C8B-B14F-4D97-AF65-F5344CB8AC3E}">
        <p14:creationId xmlns:p14="http://schemas.microsoft.com/office/powerpoint/2010/main" val="1191099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Property Data Provider - ATTOM, this visual shows a State by State map of “Equity Rich” Homes in the 2</a:t>
            </a:r>
            <a:r>
              <a:rPr lang="en-US" baseline="30000" dirty="0"/>
              <a:t>nd</a:t>
            </a:r>
            <a:r>
              <a:rPr lang="en-US" dirty="0"/>
              <a:t> Quarter of 2022, which represents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percentage of homeowners in each state that have an LTV of 50% or below, reporting that Nationwide, 48% of homeowners are at 50% or less in their LTV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15</a:t>
            </a:fld>
            <a:endParaRPr lang="en-US"/>
          </a:p>
        </p:txBody>
      </p:sp>
    </p:spTree>
    <p:extLst>
      <p:ext uri="{BB962C8B-B14F-4D97-AF65-F5344CB8AC3E}">
        <p14:creationId xmlns:p14="http://schemas.microsoft.com/office/powerpoint/2010/main" val="807502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16</a:t>
            </a:fld>
            <a:endParaRPr lang="en-US"/>
          </a:p>
        </p:txBody>
      </p:sp>
    </p:spTree>
    <p:extLst>
      <p:ext uri="{BB962C8B-B14F-4D97-AF65-F5344CB8AC3E}">
        <p14:creationId xmlns:p14="http://schemas.microsoft.com/office/powerpoint/2010/main" val="153981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graph of the 30 year fixed rate mortgage average - compiled by the St Louis Fed using Freddie Mac data.</a:t>
            </a:r>
          </a:p>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17</a:t>
            </a:fld>
            <a:endParaRPr lang="en-US"/>
          </a:p>
        </p:txBody>
      </p:sp>
    </p:spTree>
    <p:extLst>
      <p:ext uri="{BB962C8B-B14F-4D97-AF65-F5344CB8AC3E}">
        <p14:creationId xmlns:p14="http://schemas.microsoft.com/office/powerpoint/2010/main" val="3956377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18</a:t>
            </a:fld>
            <a:endParaRPr lang="en-US"/>
          </a:p>
        </p:txBody>
      </p:sp>
    </p:spTree>
    <p:extLst>
      <p:ext uri="{BB962C8B-B14F-4D97-AF65-F5344CB8AC3E}">
        <p14:creationId xmlns:p14="http://schemas.microsoft.com/office/powerpoint/2010/main" val="4254885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Data from NAR, which is the National Association of Realtors and US Census Bureau shows that in 2018 homeowners stayed in their homes for 13 years, this increased to 16 years in 2021.</a:t>
            </a: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This represents a 23% increase. </a:t>
            </a: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Current projections has this increasing even more due to the current environment.</a:t>
            </a:r>
          </a:p>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01A6EB-F3DD-4CB8-A0B4-F183810DA533}" type="slidenum">
              <a:rPr lang="en-US" smtClean="0"/>
              <a:t>19</a:t>
            </a:fld>
            <a:endParaRPr lang="en-US"/>
          </a:p>
        </p:txBody>
      </p:sp>
    </p:spTree>
    <p:extLst>
      <p:ext uri="{BB962C8B-B14F-4D97-AF65-F5344CB8AC3E}">
        <p14:creationId xmlns:p14="http://schemas.microsoft.com/office/powerpoint/2010/main" val="3178867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2</a:t>
            </a:fld>
            <a:endParaRPr lang="en-US"/>
          </a:p>
        </p:txBody>
      </p:sp>
    </p:spTree>
    <p:extLst>
      <p:ext uri="{BB962C8B-B14F-4D97-AF65-F5344CB8AC3E}">
        <p14:creationId xmlns:p14="http://schemas.microsoft.com/office/powerpoint/2010/main" val="4280365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20</a:t>
            </a:fld>
            <a:endParaRPr lang="en-US"/>
          </a:p>
        </p:txBody>
      </p:sp>
    </p:spTree>
    <p:extLst>
      <p:ext uri="{BB962C8B-B14F-4D97-AF65-F5344CB8AC3E}">
        <p14:creationId xmlns:p14="http://schemas.microsoft.com/office/powerpoint/2010/main" val="89721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36A25F3-7372-0E4E-BAD9-9F70B3B6A8A3}" type="slidenum">
              <a:rPr lang="en-US" smtClean="0"/>
              <a:t>21</a:t>
            </a:fld>
            <a:endParaRPr lang="en-US" dirty="0"/>
          </a:p>
        </p:txBody>
      </p:sp>
    </p:spTree>
    <p:extLst>
      <p:ext uri="{BB962C8B-B14F-4D97-AF65-F5344CB8AC3E}">
        <p14:creationId xmlns:p14="http://schemas.microsoft.com/office/powerpoint/2010/main" val="2687286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A25F3-7372-0E4E-BAD9-9F70B3B6A8A3}" type="slidenum">
              <a:rPr lang="en-US" smtClean="0"/>
              <a:t>22</a:t>
            </a:fld>
            <a:endParaRPr lang="en-US" dirty="0"/>
          </a:p>
        </p:txBody>
      </p:sp>
    </p:spTree>
    <p:extLst>
      <p:ext uri="{BB962C8B-B14F-4D97-AF65-F5344CB8AC3E}">
        <p14:creationId xmlns:p14="http://schemas.microsoft.com/office/powerpoint/2010/main" val="1812405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23</a:t>
            </a:fld>
            <a:endParaRPr lang="en-US"/>
          </a:p>
        </p:txBody>
      </p:sp>
    </p:spTree>
    <p:extLst>
      <p:ext uri="{BB962C8B-B14F-4D97-AF65-F5344CB8AC3E}">
        <p14:creationId xmlns:p14="http://schemas.microsoft.com/office/powerpoint/2010/main" val="1035849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24</a:t>
            </a:fld>
            <a:endParaRPr lang="en-US"/>
          </a:p>
        </p:txBody>
      </p:sp>
    </p:spTree>
    <p:extLst>
      <p:ext uri="{BB962C8B-B14F-4D97-AF65-F5344CB8AC3E}">
        <p14:creationId xmlns:p14="http://schemas.microsoft.com/office/powerpoint/2010/main" val="1713006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36A25F3-7372-0E4E-BAD9-9F70B3B6A8A3}" type="slidenum">
              <a:rPr lang="en-US" smtClean="0"/>
              <a:t>25</a:t>
            </a:fld>
            <a:endParaRPr lang="en-US" dirty="0"/>
          </a:p>
        </p:txBody>
      </p:sp>
    </p:spTree>
    <p:extLst>
      <p:ext uri="{BB962C8B-B14F-4D97-AF65-F5344CB8AC3E}">
        <p14:creationId xmlns:p14="http://schemas.microsoft.com/office/powerpoint/2010/main" val="3378024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26</a:t>
            </a:fld>
            <a:endParaRPr lang="en-US"/>
          </a:p>
        </p:txBody>
      </p:sp>
    </p:spTree>
    <p:extLst>
      <p:ext uri="{BB962C8B-B14F-4D97-AF65-F5344CB8AC3E}">
        <p14:creationId xmlns:p14="http://schemas.microsoft.com/office/powerpoint/2010/main" val="677420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27</a:t>
            </a:fld>
            <a:endParaRPr lang="en-US"/>
          </a:p>
        </p:txBody>
      </p:sp>
    </p:spTree>
    <p:extLst>
      <p:ext uri="{BB962C8B-B14F-4D97-AF65-F5344CB8AC3E}">
        <p14:creationId xmlns:p14="http://schemas.microsoft.com/office/powerpoint/2010/main" val="10164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3</a:t>
            </a:fld>
            <a:endParaRPr lang="en-US"/>
          </a:p>
        </p:txBody>
      </p:sp>
    </p:spTree>
    <p:extLst>
      <p:ext uri="{BB962C8B-B14F-4D97-AF65-F5344CB8AC3E}">
        <p14:creationId xmlns:p14="http://schemas.microsoft.com/office/powerpoint/2010/main" val="1547435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 traditional types of Home Equity Loans.</a:t>
            </a:r>
          </a:p>
          <a:p>
            <a:endParaRPr lang="en-US" dirty="0"/>
          </a:p>
          <a:p>
            <a:r>
              <a:rPr lang="en-US" dirty="0"/>
              <a:t>The 1</a:t>
            </a:r>
            <a:r>
              <a:rPr lang="en-US" baseline="30000" dirty="0"/>
              <a:t>st</a:t>
            </a:r>
            <a:r>
              <a:rPr lang="en-US" dirty="0"/>
              <a:t> is a Home Equity Line of Credit, commonly referred to and called a HELOC.</a:t>
            </a:r>
          </a:p>
          <a:p>
            <a:endParaRPr lang="en-US" dirty="0"/>
          </a:p>
          <a:p>
            <a:r>
              <a:rPr lang="en-US" dirty="0"/>
              <a:t>With HELOC’s, think of them like a credit card.  The loan will have a limit – a maximum amount, called the Total Line amount or Max line amount, but you do not need to borrow the max, you can use the line of credit over time, borrower against it and pay it down, again, just like a credit card.  </a:t>
            </a:r>
          </a:p>
          <a:p>
            <a:endParaRPr lang="en-US" dirty="0"/>
          </a:p>
          <a:p>
            <a:r>
              <a:rPr lang="en-US" dirty="0"/>
              <a:t>A HELOC is typically an adjustable rate - based on an index and a margin.  The index can change, but the margin is set for the life of the loan.  For Spring EQ HELOC’s, the index is The US Prime rate, typically just called PRIME.</a:t>
            </a:r>
          </a:p>
          <a:p>
            <a:endParaRPr lang="en-US" dirty="0"/>
          </a:p>
          <a:p>
            <a:r>
              <a:rPr lang="en-US" dirty="0"/>
              <a:t>With a Spring EQ HELOC, the loan is based on a 30 year total term – and also enjoys a 10 year draw period – meaning - for the 1</a:t>
            </a:r>
            <a:r>
              <a:rPr lang="en-US" baseline="30000" dirty="0"/>
              <a:t>st</a:t>
            </a:r>
            <a:r>
              <a:rPr lang="en-US" dirty="0"/>
              <a:t> 10 years, the borrower can draw additional funds at any time as long as they have not hit the maximum line amount.  During this 10 year draw period, the loans payments are based on an interest only payment, referred to as IO payments, so the minimum payment is an interest only payment and any addition payments goes to reduce the principle, opening up the available funds to borrower in the future during the first 10 years.  Again, think of it like a credit card.</a:t>
            </a:r>
          </a:p>
          <a:p>
            <a:endParaRPr lang="en-US" dirty="0"/>
          </a:p>
          <a:p>
            <a:r>
              <a:rPr lang="en-US" dirty="0"/>
              <a:t>The 2</a:t>
            </a:r>
            <a:r>
              <a:rPr lang="en-US" baseline="30000" dirty="0"/>
              <a:t>nd</a:t>
            </a:r>
            <a:r>
              <a:rPr lang="en-US" dirty="0"/>
              <a:t> most common Home Equity Loan is a closed ended, fixed 2</a:t>
            </a:r>
            <a:r>
              <a:rPr lang="en-US" baseline="30000" dirty="0"/>
              <a:t>nd</a:t>
            </a:r>
            <a:r>
              <a:rPr lang="en-US" dirty="0"/>
              <a:t> mortgage, referred to as a HELOAN – Home Equity Loan</a:t>
            </a:r>
          </a:p>
          <a:p>
            <a:endParaRPr lang="en-US" dirty="0"/>
          </a:p>
          <a:p>
            <a:r>
              <a:rPr lang="en-US" dirty="0"/>
              <a:t>A HELOAN is a fixed rate, fully amortized loan with terms available from 5 to 30 years, in 5 year increments.  Unlike a HELOC, a HELOAN has all funds disbursed at closing and there are no future draw options.  This is a 1 time draw at time of closing/funding.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4</a:t>
            </a:fld>
            <a:endParaRPr lang="en-US"/>
          </a:p>
        </p:txBody>
      </p:sp>
    </p:spTree>
    <p:extLst>
      <p:ext uri="{BB962C8B-B14F-4D97-AF65-F5344CB8AC3E}">
        <p14:creationId xmlns:p14="http://schemas.microsoft.com/office/powerpoint/2010/main" val="152503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5</a:t>
            </a:fld>
            <a:endParaRPr lang="en-US"/>
          </a:p>
        </p:txBody>
      </p:sp>
    </p:spTree>
    <p:extLst>
      <p:ext uri="{BB962C8B-B14F-4D97-AF65-F5344CB8AC3E}">
        <p14:creationId xmlns:p14="http://schemas.microsoft.com/office/powerpoint/2010/main" val="3963066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6</a:t>
            </a:fld>
            <a:endParaRPr lang="en-US"/>
          </a:p>
        </p:txBody>
      </p:sp>
    </p:spTree>
    <p:extLst>
      <p:ext uri="{BB962C8B-B14F-4D97-AF65-F5344CB8AC3E}">
        <p14:creationId xmlns:p14="http://schemas.microsoft.com/office/powerpoint/2010/main" val="393793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This chart generated by the St Louis Fed shows the total available homeowners’ equity, regardless of LTV going back to the 1950’s through the 2</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dirty="0">
                <a:effectLst/>
                <a:latin typeface="Calibri" panose="020F0502020204030204" pitchFamily="34" charset="0"/>
                <a:ea typeface="Calibri" panose="020F0502020204030204" pitchFamily="34" charset="0"/>
                <a:cs typeface="Times New Roman" panose="02020603050405020304" pitchFamily="18" charset="0"/>
              </a:rPr>
              <a:t> Quarter of this year, 2022.  The gray shaded bars along the timeline represent periods of recessions, with the largest mark right around that 2007 era…the same era that we refer to as:  The “mortgage meltdown”.  Now since the meltdown and up to present day, equity has been on a steady climb, more than doubling over that time period.</a:t>
            </a:r>
          </a:p>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01A6EB-F3DD-4CB8-A0B4-F183810DA533}" type="slidenum">
              <a:rPr lang="en-US" smtClean="0"/>
              <a:t>7</a:t>
            </a:fld>
            <a:endParaRPr lang="en-US"/>
          </a:p>
        </p:txBody>
      </p:sp>
    </p:spTree>
    <p:extLst>
      <p:ext uri="{BB962C8B-B14F-4D97-AF65-F5344CB8AC3E}">
        <p14:creationId xmlns:p14="http://schemas.microsoft.com/office/powerpoint/2010/main" val="3379825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data on prepay activity complied by Black Knight on 1</a:t>
            </a:r>
            <a:r>
              <a:rPr lang="en-US" baseline="30000" dirty="0"/>
              <a:t>st</a:t>
            </a:r>
            <a:r>
              <a:rPr lang="en-US" dirty="0"/>
              <a:t> mortgage loans, you can see the height of refinances, especially rate and term’s represented by the blue bars in the graph, spiked during the early 2020’s and ran through about mid 2021.</a:t>
            </a:r>
          </a:p>
          <a:p>
            <a:endParaRPr lang="en-US" dirty="0"/>
          </a:p>
          <a:p>
            <a:r>
              <a:rPr lang="en-US" dirty="0"/>
              <a:t>But since mid 2021, you can see a steady decline in the refinance activity ending in almost a complete halt of rate and term refinances, along with very limited cash out refinances represented by the green bars in the graph.</a:t>
            </a:r>
          </a:p>
          <a:p>
            <a:endParaRPr lang="en-US" dirty="0"/>
          </a:p>
          <a:p>
            <a:r>
              <a:rPr lang="en-US" dirty="0"/>
              <a:t>During the height of the refinance era marked in this graph, the average interest rate for a 1</a:t>
            </a:r>
            <a:r>
              <a:rPr lang="en-US" baseline="30000" dirty="0"/>
              <a:t>st</a:t>
            </a:r>
            <a:r>
              <a:rPr lang="en-US" dirty="0"/>
              <a:t> mortgage was 2.97%  -  Do you think that these borrowers will refi out of the 2.97% rate?</a:t>
            </a:r>
          </a:p>
        </p:txBody>
      </p:sp>
      <p:sp>
        <p:nvSpPr>
          <p:cNvPr id="4" name="Slide Number Placeholder 3"/>
          <p:cNvSpPr>
            <a:spLocks noGrp="1"/>
          </p:cNvSpPr>
          <p:nvPr>
            <p:ph type="sldNum" sz="quarter" idx="5"/>
          </p:nvPr>
        </p:nvSpPr>
        <p:spPr/>
        <p:txBody>
          <a:bodyPr/>
          <a:lstStyle/>
          <a:p>
            <a:fld id="{4201A6EB-F3DD-4CB8-A0B4-F183810DA533}" type="slidenum">
              <a:rPr lang="en-US" smtClean="0"/>
              <a:t>8</a:t>
            </a:fld>
            <a:endParaRPr lang="en-US"/>
          </a:p>
        </p:txBody>
      </p:sp>
    </p:spTree>
    <p:extLst>
      <p:ext uri="{BB962C8B-B14F-4D97-AF65-F5344CB8AC3E}">
        <p14:creationId xmlns:p14="http://schemas.microsoft.com/office/powerpoint/2010/main" val="388502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1A6EB-F3DD-4CB8-A0B4-F183810DA533}" type="slidenum">
              <a:rPr lang="en-US" smtClean="0"/>
              <a:t>9</a:t>
            </a:fld>
            <a:endParaRPr lang="en-US"/>
          </a:p>
        </p:txBody>
      </p:sp>
    </p:spTree>
    <p:extLst>
      <p:ext uri="{BB962C8B-B14F-4D97-AF65-F5344CB8AC3E}">
        <p14:creationId xmlns:p14="http://schemas.microsoft.com/office/powerpoint/2010/main" val="2994262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8682FFFE-F1B2-4EB1-B7D4-51A337C5841C}" type="datetime1">
              <a:rPr lang="en-US" smtClean="0"/>
              <a:t>9/29/2022</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r>
              <a:rPr lang="en-US"/>
              <a:t>© Spring EQ, LLC 2022, All Rights Reserved</a:t>
            </a:r>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7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DC971059-2293-4215-9F0D-BD6FA796692F}" type="datetime1">
              <a:rPr lang="en-US" smtClean="0"/>
              <a:t>9/29/2022</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r>
              <a:rPr lang="en-US"/>
              <a:t>© Spring EQ, LLC 2022, All Rights Reserved</a:t>
            </a:r>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10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D8928547-A1D2-4EC8-BE4E-561147156EDF}" type="datetime1">
              <a:rPr lang="en-US" smtClean="0"/>
              <a:t>9/29/2022</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r>
              <a:rPr lang="en-US"/>
              <a:t>© Spring EQ, LLC 2022, All Rights Reserved</a:t>
            </a:r>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73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4EC7446-6A5F-4F50-A4A8-BF35911FB7B9}" type="datetime1">
              <a:rPr lang="en-US" smtClean="0"/>
              <a:t>9/29/2022</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r>
              <a:rPr lang="en-US"/>
              <a:t>© Spring EQ, LLC 2022, All Rights Reserved</a:t>
            </a:r>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37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51005FE4-A34D-4514-8675-98104A1BD9E6}" type="datetime1">
              <a:rPr lang="en-US" smtClean="0"/>
              <a:t>9/29/2022</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r>
              <a:rPr lang="en-US"/>
              <a:t>© Spring EQ, LLC 2022, All Rights Reserved</a:t>
            </a:r>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60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0D1E240-BC8A-49FC-A429-2DF330C42018}" type="datetime1">
              <a:rPr lang="en-US" smtClean="0"/>
              <a:t>9/29/2022</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r>
              <a:rPr lang="en-US"/>
              <a:t>© Spring EQ, LLC 2022, All Rights Reserved</a:t>
            </a:r>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64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3A601A95-B30B-423D-A0E7-2E074A4100C6}" type="datetime1">
              <a:rPr lang="en-US" smtClean="0"/>
              <a:t>9/29/2022</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r>
              <a:rPr lang="en-US"/>
              <a:t>© Spring EQ, LLC 2022, All Rights Reserved</a:t>
            </a:r>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203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225B585B-CE2E-46F5-8C41-45D1CF5C6593}" type="datetime1">
              <a:rPr lang="en-US" smtClean="0"/>
              <a:t>9/29/2022</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r>
              <a:rPr lang="en-US"/>
              <a:t>© Spring EQ, LLC 2022, All Rights Reserved</a:t>
            </a:r>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32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8C3B8F9-9FE1-41F6-BD16-AC1B8FBB35E9}" type="datetime1">
              <a:rPr lang="en-US" smtClean="0"/>
              <a:t>9/29/2022</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r>
              <a:rPr lang="en-US"/>
              <a:t>© Spring EQ, LLC 2022, All Rights Reserved</a:t>
            </a:r>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484775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C3C627EA-2ABD-4096-A700-391F2D34B23E}" type="datetime1">
              <a:rPr lang="en-US" smtClean="0"/>
              <a:t>9/29/2022</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r>
              <a:rPr lang="en-US"/>
              <a:t>© Spring EQ, LLC 2022, All Rights Reserved</a:t>
            </a:r>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27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C7C92D6A-600D-49B5-B173-73F550D65B94}" type="datetime1">
              <a:rPr lang="en-US" smtClean="0"/>
              <a:t>9/29/2022</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r>
              <a:rPr lang="en-US"/>
              <a:t>© Spring EQ, LLC 2022, All Rights Reserved</a:t>
            </a:r>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4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7069E356-9E6D-41EC-8575-A329A724F316}" type="datetime1">
              <a:rPr lang="en-US" smtClean="0"/>
              <a:t>9/29/2022</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r>
              <a:rPr lang="en-US"/>
              <a:t>© Spring EQ, LLC 2022, All Rights Reserved</a:t>
            </a:r>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00104449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dt="0"/>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fi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jfi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hyperlink" Target="http://www.wholesale.springeq.com/become-a-partne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5.jpeg"/><Relationship Id="rId4" Type="http://schemas.openxmlformats.org/officeDocument/2006/relationships/hyperlink" Target="http://www.wholesale.springeq.com/"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bloomberg.com/news/articles/2022-08-04/almost-half-of-u-s-mortgaged-homes-now-considered-equity-rich" TargetMode="External"/><Relationship Id="rId3" Type="http://schemas.openxmlformats.org/officeDocument/2006/relationships/hyperlink" Target="https://fred.stlouisfed.org/series/OEHRENWBSHNO" TargetMode="External"/><Relationship Id="rId7" Type="http://schemas.openxmlformats.org/officeDocument/2006/relationships/hyperlink" Target="https://www.corelogic.com/intelligence/u-s-home-price-insights-september-2022/" TargetMode="External"/><Relationship Id="rId12"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corelogic.com/press-releases/corelogic-us-home-equity-increases-again-in-q2-2022-with-the-total-average-equity-per-homeowner-reaching-a-record-high-of-300000/" TargetMode="External"/><Relationship Id="rId11" Type="http://schemas.openxmlformats.org/officeDocument/2006/relationships/hyperlink" Target="https://ipropertymanagment.com/research/average-lengthofhomewnershp" TargetMode="External"/><Relationship Id="rId5" Type="http://schemas.openxmlformats.org/officeDocument/2006/relationships/hyperlink" Target="https://fred.stlouisfed.org/series/MORTGAGE30US" TargetMode="External"/><Relationship Id="rId10" Type="http://schemas.openxmlformats.org/officeDocument/2006/relationships/hyperlink" Target="http://www.nar.realtor/" TargetMode="External"/><Relationship Id="rId4" Type="http://schemas.openxmlformats.org/officeDocument/2006/relationships/hyperlink" Target="https://www.blackknightinc.com/" TargetMode="External"/><Relationship Id="rId9" Type="http://schemas.openxmlformats.org/officeDocument/2006/relationships/hyperlink" Target="https://www.cnbc.com/quotes/US10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ubtitle 2">
            <a:extLst>
              <a:ext uri="{FF2B5EF4-FFF2-40B4-BE49-F238E27FC236}">
                <a16:creationId xmlns:a16="http://schemas.microsoft.com/office/drawing/2014/main" id="{B78C3319-8145-0858-4829-641F148C1A37}"/>
              </a:ext>
            </a:extLst>
          </p:cNvPr>
          <p:cNvSpPr>
            <a:spLocks noGrp="1"/>
          </p:cNvSpPr>
          <p:nvPr>
            <p:ph type="subTitle" idx="1"/>
          </p:nvPr>
        </p:nvSpPr>
        <p:spPr>
          <a:xfrm>
            <a:off x="4001033" y="3947380"/>
            <a:ext cx="7551878" cy="1475177"/>
          </a:xfrm>
        </p:spPr>
        <p:txBody>
          <a:bodyPr>
            <a:normAutofit fontScale="55000" lnSpcReduction="20000"/>
          </a:bodyPr>
          <a:lstStyle/>
          <a:p>
            <a:pPr algn="ctr"/>
            <a:r>
              <a:rPr lang="en-US" sz="5400" b="1" dirty="0">
                <a:solidFill>
                  <a:srgbClr val="00B050"/>
                </a:solidFill>
              </a:rPr>
              <a:t>Home Equity Loans!</a:t>
            </a:r>
          </a:p>
          <a:p>
            <a:pPr algn="ctr"/>
            <a:r>
              <a:rPr lang="en-US" sz="5400" b="1" dirty="0">
                <a:solidFill>
                  <a:srgbClr val="00B050"/>
                </a:solidFill>
              </a:rPr>
              <a:t>Why Cash Out? Why Now? </a:t>
            </a:r>
          </a:p>
          <a:p>
            <a:pPr algn="ctr"/>
            <a:r>
              <a:rPr lang="en-US" sz="5400" b="1" dirty="0">
                <a:solidFill>
                  <a:srgbClr val="00B050"/>
                </a:solidFill>
              </a:rPr>
              <a:t>Why Spring EQ?</a:t>
            </a:r>
            <a:endParaRPr lang="en-US" sz="5400" b="1" dirty="0"/>
          </a:p>
        </p:txBody>
      </p:sp>
      <p:pic>
        <p:nvPicPr>
          <p:cNvPr id="4" name="Picture 3" descr="A pencil drawing a line on a white surface">
            <a:extLst>
              <a:ext uri="{FF2B5EF4-FFF2-40B4-BE49-F238E27FC236}">
                <a16:creationId xmlns:a16="http://schemas.microsoft.com/office/drawing/2014/main" id="{887079D2-1D21-7CDE-C649-B2595E58990B}"/>
              </a:ext>
            </a:extLst>
          </p:cNvPr>
          <p:cNvPicPr>
            <a:picLocks noChangeAspect="1"/>
          </p:cNvPicPr>
          <p:nvPr/>
        </p:nvPicPr>
        <p:blipFill rotWithShape="1">
          <a:blip r:embed="rId3"/>
          <a:srcRect l="49887" r="9493" b="-2"/>
          <a:stretch/>
        </p:blipFill>
        <p:spPr>
          <a:xfrm>
            <a:off x="20" y="1"/>
            <a:ext cx="4173349" cy="6857999"/>
          </a:xfrm>
          <a:prstGeom prst="rect">
            <a:avLst/>
          </a:prstGeom>
        </p:spPr>
      </p:pic>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SpringEQ Wholesale">
            <a:extLst>
              <a:ext uri="{FF2B5EF4-FFF2-40B4-BE49-F238E27FC236}">
                <a16:creationId xmlns:a16="http://schemas.microsoft.com/office/drawing/2014/main" id="{BA9A49B1-3211-5B1B-9924-38E910BC4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3435" y="1149691"/>
            <a:ext cx="6447074" cy="2245563"/>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a:extLst>
              <a:ext uri="{FF2B5EF4-FFF2-40B4-BE49-F238E27FC236}">
                <a16:creationId xmlns:a16="http://schemas.microsoft.com/office/drawing/2014/main" id="{0F2C8189-D6AD-DB78-BBDE-4D1B1640138C}"/>
              </a:ext>
            </a:extLst>
          </p:cNvPr>
          <p:cNvSpPr>
            <a:spLocks noGrp="1"/>
          </p:cNvSpPr>
          <p:nvPr>
            <p:ph type="ftr" sz="quarter" idx="11"/>
          </p:nvPr>
        </p:nvSpPr>
        <p:spPr/>
        <p:txBody>
          <a:bodyPr/>
          <a:lstStyle/>
          <a:p>
            <a:r>
              <a:rPr lang="en-US"/>
              <a:t>© Spring EQ, LLC 2022, All Rights Reserved</a:t>
            </a:r>
            <a:endParaRPr lang="en-US" dirty="0"/>
          </a:p>
        </p:txBody>
      </p:sp>
      <p:sp>
        <p:nvSpPr>
          <p:cNvPr id="19" name="Slide Number Placeholder 18">
            <a:extLst>
              <a:ext uri="{FF2B5EF4-FFF2-40B4-BE49-F238E27FC236}">
                <a16:creationId xmlns:a16="http://schemas.microsoft.com/office/drawing/2014/main" id="{00BDA8E1-3174-BF99-A47C-5540A9F065F7}"/>
              </a:ext>
            </a:extLst>
          </p:cNvPr>
          <p:cNvSpPr>
            <a:spLocks noGrp="1"/>
          </p:cNvSpPr>
          <p:nvPr>
            <p:ph type="sldNum" sz="quarter" idx="12"/>
          </p:nvPr>
        </p:nvSpPr>
        <p:spPr/>
        <p:txBody>
          <a:bodyPr/>
          <a:lstStyle/>
          <a:p>
            <a:fld id="{49ABCAEC-7D34-E549-A96E-FCEDAADBE4B0}" type="slidenum">
              <a:rPr lang="en-US" smtClean="0"/>
              <a:t>1</a:t>
            </a:fld>
            <a:endParaRPr lang="en-US" dirty="0"/>
          </a:p>
        </p:txBody>
      </p:sp>
    </p:spTree>
    <p:extLst>
      <p:ext uri="{BB962C8B-B14F-4D97-AF65-F5344CB8AC3E}">
        <p14:creationId xmlns:p14="http://schemas.microsoft.com/office/powerpoint/2010/main" val="152928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F08FC7A2-BFD7-6247-80D8-22A6E83E604E}"/>
              </a:ext>
            </a:extLst>
          </p:cNvPr>
          <p:cNvPicPr>
            <a:picLocks noChangeAspect="1"/>
          </p:cNvPicPr>
          <p:nvPr/>
        </p:nvPicPr>
        <p:blipFill>
          <a:blip r:embed="rId3"/>
          <a:stretch>
            <a:fillRect/>
          </a:stretch>
        </p:blipFill>
        <p:spPr>
          <a:xfrm>
            <a:off x="9913616" y="6269507"/>
            <a:ext cx="1970289" cy="523220"/>
          </a:xfrm>
          <a:prstGeom prst="rect">
            <a:avLst/>
          </a:prstGeom>
        </p:spPr>
      </p:pic>
      <p:cxnSp>
        <p:nvCxnSpPr>
          <p:cNvPr id="13" name="Straight Connector 12">
            <a:extLst>
              <a:ext uri="{FF2B5EF4-FFF2-40B4-BE49-F238E27FC236}">
                <a16:creationId xmlns:a16="http://schemas.microsoft.com/office/drawing/2014/main" id="{40EF7360-37E7-0C41-A8F1-25EE2723E33D}"/>
              </a:ext>
            </a:extLst>
          </p:cNvPr>
          <p:cNvCxnSpPr/>
          <p:nvPr/>
        </p:nvCxnSpPr>
        <p:spPr>
          <a:xfrm>
            <a:off x="571500" y="6185043"/>
            <a:ext cx="1102802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525DECC7-58AA-1E47-B8C2-0EECDBF31221}"/>
              </a:ext>
            </a:extLst>
          </p:cNvPr>
          <p:cNvSpPr/>
          <p:nvPr/>
        </p:nvSpPr>
        <p:spPr>
          <a:xfrm>
            <a:off x="233471" y="2139961"/>
            <a:ext cx="9820057" cy="2859853"/>
          </a:xfrm>
          <a:prstGeom prst="roundRect">
            <a:avLst/>
          </a:prstGeom>
          <a:noFill/>
          <a:ln w="19050">
            <a:solidFill>
              <a:srgbClr val="278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7205F57-76B8-974E-9822-BD7994D2C54D}"/>
              </a:ext>
            </a:extLst>
          </p:cNvPr>
          <p:cNvSpPr txBox="1"/>
          <p:nvPr/>
        </p:nvSpPr>
        <p:spPr>
          <a:xfrm>
            <a:off x="5974813" y="6482918"/>
            <a:ext cx="242374" cy="215444"/>
          </a:xfrm>
          <a:prstGeom prst="rect">
            <a:avLst/>
          </a:prstGeom>
          <a:noFill/>
        </p:spPr>
        <p:txBody>
          <a:bodyPr wrap="none" rtlCol="0">
            <a:spAutoFit/>
          </a:bodyPr>
          <a:lstStyle/>
          <a:p>
            <a:fld id="{3FBE7C20-5DA4-C343-9FB8-5A60DDA7051A}" type="slidenum">
              <a:rPr lang="en-US" sz="800" smtClean="0">
                <a:latin typeface="Arial" panose="020B0604020202020204" pitchFamily="34" charset="0"/>
                <a:cs typeface="Arial" panose="020B0604020202020204" pitchFamily="34" charset="0"/>
              </a:rPr>
              <a:t>10</a:t>
            </a:fld>
            <a:endParaRPr lang="en-US" sz="8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36A1E6F-C29F-6E44-991A-8EF11442B2C3}"/>
              </a:ext>
            </a:extLst>
          </p:cNvPr>
          <p:cNvSpPr txBox="1"/>
          <p:nvPr/>
        </p:nvSpPr>
        <p:spPr>
          <a:xfrm>
            <a:off x="4736724" y="6674437"/>
            <a:ext cx="2718552" cy="21544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 Spring EQ, LLC 2022, All Rights Reserved</a:t>
            </a:r>
          </a:p>
        </p:txBody>
      </p:sp>
      <p:sp>
        <p:nvSpPr>
          <p:cNvPr id="4" name="TextBox 3">
            <a:extLst>
              <a:ext uri="{FF2B5EF4-FFF2-40B4-BE49-F238E27FC236}">
                <a16:creationId xmlns:a16="http://schemas.microsoft.com/office/drawing/2014/main" id="{C038AD6E-1996-4A98-8941-83FF28D27D1C}"/>
              </a:ext>
            </a:extLst>
          </p:cNvPr>
          <p:cNvSpPr txBox="1"/>
          <p:nvPr/>
        </p:nvSpPr>
        <p:spPr>
          <a:xfrm>
            <a:off x="455753" y="2262171"/>
            <a:ext cx="9144000" cy="270843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Interest rates are rising after a lengthy period of historically low rates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As rates have risen, the refinance market has been significantly reduced</a:t>
            </a:r>
          </a:p>
          <a:p>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Increasing home equity presents a huge opportunity for Home Equity products</a:t>
            </a:r>
          </a:p>
          <a:p>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Homeowners have 3 options to access the equity in their homes: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Sell their home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Cash-Out Refinance (raise their rate)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Home Equity Loan/HELOC (keep their low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mortgage rate)</a:t>
            </a:r>
          </a:p>
        </p:txBody>
      </p:sp>
      <p:pic>
        <p:nvPicPr>
          <p:cNvPr id="24" name="Picture 2">
            <a:extLst>
              <a:ext uri="{FF2B5EF4-FFF2-40B4-BE49-F238E27FC236}">
                <a16:creationId xmlns:a16="http://schemas.microsoft.com/office/drawing/2014/main" id="{B596B526-F293-4477-BB48-333F614088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993" t="9292" r="39427" b="13049"/>
          <a:stretch/>
        </p:blipFill>
        <p:spPr bwMode="auto">
          <a:xfrm>
            <a:off x="9204206" y="3238292"/>
            <a:ext cx="1842838" cy="2648877"/>
          </a:xfrm>
          <a:prstGeom prst="round2DiagRect">
            <a:avLst>
              <a:gd name="adj1" fmla="val 16667"/>
              <a:gd name="adj2" fmla="val 0"/>
            </a:avLst>
          </a:prstGeom>
          <a:ln w="88900" cap="sq">
            <a:solidFill>
              <a:srgbClr val="FFFFFF"/>
            </a:solidFill>
            <a:miter lim="800000"/>
          </a:ln>
          <a:effectLst>
            <a:outerShdw blurRad="889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46EDB49-826C-21D4-3673-4D3CD642D123}"/>
              </a:ext>
            </a:extLst>
          </p:cNvPr>
          <p:cNvSpPr txBox="1">
            <a:spLocks/>
          </p:cNvSpPr>
          <p:nvPr/>
        </p:nvSpPr>
        <p:spPr>
          <a:xfrm>
            <a:off x="565150" y="770890"/>
            <a:ext cx="7335835" cy="126898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6000" b="1" i="0" kern="1200">
                <a:solidFill>
                  <a:schemeClr val="tx1"/>
                </a:solidFill>
                <a:latin typeface="+mj-lt"/>
                <a:ea typeface="+mj-ea"/>
                <a:cs typeface="+mj-cs"/>
              </a:defRPr>
            </a:lvl1pPr>
          </a:lstStyle>
          <a:p>
            <a:r>
              <a:rPr lang="en-US" sz="4000">
                <a:solidFill>
                  <a:srgbClr val="00B050"/>
                </a:solidFill>
              </a:rPr>
              <a:t>Why Cash Out?</a:t>
            </a:r>
            <a:endParaRPr lang="en-US" dirty="0"/>
          </a:p>
        </p:txBody>
      </p:sp>
    </p:spTree>
    <p:extLst>
      <p:ext uri="{BB962C8B-B14F-4D97-AF65-F5344CB8AC3E}">
        <p14:creationId xmlns:p14="http://schemas.microsoft.com/office/powerpoint/2010/main" val="113152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03C9-F5E5-DE17-B6FA-E7E491A4BC75}"/>
              </a:ext>
            </a:extLst>
          </p:cNvPr>
          <p:cNvSpPr>
            <a:spLocks noGrp="1"/>
          </p:cNvSpPr>
          <p:nvPr>
            <p:ph type="title"/>
          </p:nvPr>
        </p:nvSpPr>
        <p:spPr>
          <a:xfrm>
            <a:off x="565150" y="770890"/>
            <a:ext cx="7335835" cy="867410"/>
          </a:xfrm>
        </p:spPr>
        <p:txBody>
          <a:bodyPr/>
          <a:lstStyle/>
          <a:p>
            <a:r>
              <a:rPr lang="en-US" sz="4000" b="1" dirty="0">
                <a:solidFill>
                  <a:srgbClr val="00B050"/>
                </a:solidFill>
              </a:rPr>
              <a:t>Why Cash Out?</a:t>
            </a:r>
            <a:endParaRPr lang="en-US" dirty="0"/>
          </a:p>
        </p:txBody>
      </p:sp>
      <p:pic>
        <p:nvPicPr>
          <p:cNvPr id="4" name="Content Placeholder 3">
            <a:extLst>
              <a:ext uri="{FF2B5EF4-FFF2-40B4-BE49-F238E27FC236}">
                <a16:creationId xmlns:a16="http://schemas.microsoft.com/office/drawing/2014/main" id="{5E8938EF-95DC-2262-8653-48CD0A73A455}"/>
              </a:ext>
            </a:extLst>
          </p:cNvPr>
          <p:cNvPicPr>
            <a:picLocks noGrp="1" noChangeAspect="1"/>
          </p:cNvPicPr>
          <p:nvPr>
            <p:ph idx="1"/>
          </p:nvPr>
        </p:nvPicPr>
        <p:blipFill>
          <a:blip r:embed="rId3"/>
          <a:stretch>
            <a:fillRect/>
          </a:stretch>
        </p:blipFill>
        <p:spPr>
          <a:xfrm>
            <a:off x="331794" y="2070101"/>
            <a:ext cx="9252044" cy="3839946"/>
          </a:xfrm>
        </p:spPr>
      </p:pic>
      <p:sp>
        <p:nvSpPr>
          <p:cNvPr id="3" name="Footer Placeholder 2">
            <a:extLst>
              <a:ext uri="{FF2B5EF4-FFF2-40B4-BE49-F238E27FC236}">
                <a16:creationId xmlns:a16="http://schemas.microsoft.com/office/drawing/2014/main" id="{1436DF2A-9E43-5586-0907-BF4F50758B32}"/>
              </a:ext>
            </a:extLst>
          </p:cNvPr>
          <p:cNvSpPr>
            <a:spLocks noGrp="1"/>
          </p:cNvSpPr>
          <p:nvPr>
            <p:ph type="ftr" sz="quarter" idx="11"/>
          </p:nvPr>
        </p:nvSpPr>
        <p:spPr/>
        <p:txBody>
          <a:bodyPr/>
          <a:lstStyle/>
          <a:p>
            <a:r>
              <a:rPr lang="en-US"/>
              <a:t>© Spring EQ, LLC 2022, All Rights Reserved</a:t>
            </a:r>
            <a:endParaRPr lang="en-US" dirty="0"/>
          </a:p>
        </p:txBody>
      </p:sp>
      <p:sp>
        <p:nvSpPr>
          <p:cNvPr id="5" name="Slide Number Placeholder 4">
            <a:extLst>
              <a:ext uri="{FF2B5EF4-FFF2-40B4-BE49-F238E27FC236}">
                <a16:creationId xmlns:a16="http://schemas.microsoft.com/office/drawing/2014/main" id="{0106C4BE-E9DA-4DE0-E4AA-09352D874410}"/>
              </a:ext>
            </a:extLst>
          </p:cNvPr>
          <p:cNvSpPr>
            <a:spLocks noGrp="1"/>
          </p:cNvSpPr>
          <p:nvPr>
            <p:ph type="sldNum" sz="quarter" idx="12"/>
          </p:nvPr>
        </p:nvSpPr>
        <p:spPr/>
        <p:txBody>
          <a:bodyPr/>
          <a:lstStyle/>
          <a:p>
            <a:fld id="{49ABCAEC-7D34-E549-A96E-FCEDAADBE4B0}" type="slidenum">
              <a:rPr lang="en-US" smtClean="0"/>
              <a:t>11</a:t>
            </a:fld>
            <a:endParaRPr lang="en-US"/>
          </a:p>
        </p:txBody>
      </p:sp>
      <p:pic>
        <p:nvPicPr>
          <p:cNvPr id="7" name="Picture 6">
            <a:extLst>
              <a:ext uri="{FF2B5EF4-FFF2-40B4-BE49-F238E27FC236}">
                <a16:creationId xmlns:a16="http://schemas.microsoft.com/office/drawing/2014/main" id="{B2B81D0A-BE6D-16A0-C0A4-F9D98AB8480B}"/>
              </a:ext>
            </a:extLst>
          </p:cNvPr>
          <p:cNvPicPr>
            <a:picLocks noChangeAspect="1"/>
          </p:cNvPicPr>
          <p:nvPr/>
        </p:nvPicPr>
        <p:blipFill>
          <a:blip r:embed="rId4"/>
          <a:stretch>
            <a:fillRect/>
          </a:stretch>
        </p:blipFill>
        <p:spPr>
          <a:xfrm>
            <a:off x="0" y="6501433"/>
            <a:ext cx="1338279" cy="347230"/>
          </a:xfrm>
          <a:prstGeom prst="rect">
            <a:avLst/>
          </a:prstGeom>
        </p:spPr>
      </p:pic>
    </p:spTree>
    <p:extLst>
      <p:ext uri="{BB962C8B-B14F-4D97-AF65-F5344CB8AC3E}">
        <p14:creationId xmlns:p14="http://schemas.microsoft.com/office/powerpoint/2010/main" val="2903767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055F-F73B-8372-3522-86DDCFD670AB}"/>
              </a:ext>
            </a:extLst>
          </p:cNvPr>
          <p:cNvSpPr>
            <a:spLocks noGrp="1"/>
          </p:cNvSpPr>
          <p:nvPr>
            <p:ph type="ctrTitle"/>
          </p:nvPr>
        </p:nvSpPr>
        <p:spPr>
          <a:xfrm>
            <a:off x="354134" y="2224999"/>
            <a:ext cx="7611696" cy="1204001"/>
          </a:xfrm>
        </p:spPr>
        <p:txBody>
          <a:bodyPr>
            <a:noAutofit/>
          </a:bodyPr>
          <a:lstStyle/>
          <a:p>
            <a:pPr algn="ctr"/>
            <a:r>
              <a:rPr lang="en-US" sz="4400" b="1" dirty="0">
                <a:solidFill>
                  <a:srgbClr val="00B050"/>
                </a:solidFill>
              </a:rPr>
              <a:t>Email Your Questions to:</a:t>
            </a:r>
            <a:br>
              <a:rPr lang="en-US" sz="4400" b="1" dirty="0"/>
            </a:br>
            <a:endParaRPr lang="en-US" sz="4400" dirty="0"/>
          </a:p>
        </p:txBody>
      </p:sp>
      <p:sp>
        <p:nvSpPr>
          <p:cNvPr id="3" name="Subtitle 2">
            <a:extLst>
              <a:ext uri="{FF2B5EF4-FFF2-40B4-BE49-F238E27FC236}">
                <a16:creationId xmlns:a16="http://schemas.microsoft.com/office/drawing/2014/main" id="{3927ACF4-CDDC-5C29-0214-66AA8F4B19B6}"/>
              </a:ext>
            </a:extLst>
          </p:cNvPr>
          <p:cNvSpPr>
            <a:spLocks noGrp="1"/>
          </p:cNvSpPr>
          <p:nvPr>
            <p:ph type="subTitle" idx="1"/>
          </p:nvPr>
        </p:nvSpPr>
        <p:spPr>
          <a:xfrm>
            <a:off x="600319" y="4677508"/>
            <a:ext cx="8086481" cy="922647"/>
          </a:xfrm>
        </p:spPr>
        <p:txBody>
          <a:bodyPr>
            <a:normAutofit/>
          </a:bodyPr>
          <a:lstStyle/>
          <a:p>
            <a:r>
              <a:rPr lang="en-US" sz="4400" b="1" dirty="0">
                <a:solidFill>
                  <a:srgbClr val="0070C0"/>
                </a:solidFill>
              </a:rPr>
              <a:t>askspring@springeq.com</a:t>
            </a:r>
          </a:p>
        </p:txBody>
      </p:sp>
      <p:sp>
        <p:nvSpPr>
          <p:cNvPr id="4" name="Footer Placeholder 3">
            <a:extLst>
              <a:ext uri="{FF2B5EF4-FFF2-40B4-BE49-F238E27FC236}">
                <a16:creationId xmlns:a16="http://schemas.microsoft.com/office/drawing/2014/main" id="{03AC80B7-136A-39BE-B417-196C43946BC8}"/>
              </a:ext>
            </a:extLst>
          </p:cNvPr>
          <p:cNvSpPr>
            <a:spLocks noGrp="1"/>
          </p:cNvSpPr>
          <p:nvPr>
            <p:ph type="ftr" sz="quarter" idx="11"/>
          </p:nvPr>
        </p:nvSpPr>
        <p:spPr/>
        <p:txBody>
          <a:bodyPr/>
          <a:lstStyle/>
          <a:p>
            <a:r>
              <a:rPr lang="en-US"/>
              <a:t>© Spring EQ, LLC 2022, All Rights Reserved</a:t>
            </a:r>
            <a:endParaRPr lang="en-US" dirty="0"/>
          </a:p>
        </p:txBody>
      </p:sp>
      <p:sp>
        <p:nvSpPr>
          <p:cNvPr id="5" name="Slide Number Placeholder 4">
            <a:extLst>
              <a:ext uri="{FF2B5EF4-FFF2-40B4-BE49-F238E27FC236}">
                <a16:creationId xmlns:a16="http://schemas.microsoft.com/office/drawing/2014/main" id="{DF607EEF-81D5-44AD-F730-30B1A30B0BC8}"/>
              </a:ext>
            </a:extLst>
          </p:cNvPr>
          <p:cNvSpPr>
            <a:spLocks noGrp="1"/>
          </p:cNvSpPr>
          <p:nvPr>
            <p:ph type="sldNum" sz="quarter" idx="12"/>
          </p:nvPr>
        </p:nvSpPr>
        <p:spPr/>
        <p:txBody>
          <a:bodyPr/>
          <a:lstStyle/>
          <a:p>
            <a:fld id="{49ABCAEC-7D34-E549-A96E-FCEDAADBE4B0}" type="slidenum">
              <a:rPr lang="en-US" smtClean="0"/>
              <a:t>12</a:t>
            </a:fld>
            <a:endParaRPr lang="en-US" dirty="0"/>
          </a:p>
        </p:txBody>
      </p:sp>
      <p:pic>
        <p:nvPicPr>
          <p:cNvPr id="7" name="Picture 6">
            <a:extLst>
              <a:ext uri="{FF2B5EF4-FFF2-40B4-BE49-F238E27FC236}">
                <a16:creationId xmlns:a16="http://schemas.microsoft.com/office/drawing/2014/main" id="{356F49FC-2C25-6696-9BD5-9701AA0153BB}"/>
              </a:ext>
            </a:extLst>
          </p:cNvPr>
          <p:cNvPicPr>
            <a:picLocks noChangeAspect="1"/>
          </p:cNvPicPr>
          <p:nvPr/>
        </p:nvPicPr>
        <p:blipFill>
          <a:blip r:embed="rId3"/>
          <a:stretch>
            <a:fillRect/>
          </a:stretch>
        </p:blipFill>
        <p:spPr>
          <a:xfrm>
            <a:off x="0" y="6501433"/>
            <a:ext cx="1338279" cy="347230"/>
          </a:xfrm>
          <a:prstGeom prst="rect">
            <a:avLst/>
          </a:prstGeom>
        </p:spPr>
      </p:pic>
    </p:spTree>
    <p:extLst>
      <p:ext uri="{BB962C8B-B14F-4D97-AF65-F5344CB8AC3E}">
        <p14:creationId xmlns:p14="http://schemas.microsoft.com/office/powerpoint/2010/main" val="2953728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F08FC7A2-BFD7-6247-80D8-22A6E83E604E}"/>
              </a:ext>
            </a:extLst>
          </p:cNvPr>
          <p:cNvPicPr>
            <a:picLocks noChangeAspect="1"/>
          </p:cNvPicPr>
          <p:nvPr/>
        </p:nvPicPr>
        <p:blipFill>
          <a:blip r:embed="rId3"/>
          <a:stretch>
            <a:fillRect/>
          </a:stretch>
        </p:blipFill>
        <p:spPr>
          <a:xfrm>
            <a:off x="9807721" y="6246649"/>
            <a:ext cx="1791803" cy="475822"/>
          </a:xfrm>
          <a:prstGeom prst="rect">
            <a:avLst/>
          </a:prstGeom>
        </p:spPr>
      </p:pic>
      <p:cxnSp>
        <p:nvCxnSpPr>
          <p:cNvPr id="13" name="Straight Connector 12">
            <a:extLst>
              <a:ext uri="{FF2B5EF4-FFF2-40B4-BE49-F238E27FC236}">
                <a16:creationId xmlns:a16="http://schemas.microsoft.com/office/drawing/2014/main" id="{40EF7360-37E7-0C41-A8F1-25EE2723E33D}"/>
              </a:ext>
            </a:extLst>
          </p:cNvPr>
          <p:cNvCxnSpPr/>
          <p:nvPr/>
        </p:nvCxnSpPr>
        <p:spPr>
          <a:xfrm>
            <a:off x="571500" y="6185043"/>
            <a:ext cx="1102802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321D54C0-73D4-EA48-8D3D-BFB52C851A52}"/>
              </a:ext>
            </a:extLst>
          </p:cNvPr>
          <p:cNvSpPr/>
          <p:nvPr/>
        </p:nvSpPr>
        <p:spPr>
          <a:xfrm>
            <a:off x="979786" y="1502305"/>
            <a:ext cx="10232427" cy="4193345"/>
          </a:xfrm>
          <a:prstGeom prst="roundRect">
            <a:avLst/>
          </a:prstGeom>
          <a:noFill/>
          <a:ln w="19050">
            <a:solidFill>
              <a:srgbClr val="278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FE535D9-DF51-DC45-9818-DEE9B9F1BFED}"/>
              </a:ext>
            </a:extLst>
          </p:cNvPr>
          <p:cNvSpPr txBox="1"/>
          <p:nvPr/>
        </p:nvSpPr>
        <p:spPr>
          <a:xfrm>
            <a:off x="5974813" y="6482918"/>
            <a:ext cx="242374" cy="215444"/>
          </a:xfrm>
          <a:prstGeom prst="rect">
            <a:avLst/>
          </a:prstGeom>
          <a:noFill/>
        </p:spPr>
        <p:txBody>
          <a:bodyPr wrap="none" rtlCol="0">
            <a:spAutoFit/>
          </a:bodyPr>
          <a:lstStyle/>
          <a:p>
            <a:fld id="{3FBE7C20-5DA4-C343-9FB8-5A60DDA7051A}" type="slidenum">
              <a:rPr lang="en-US" sz="800" smtClean="0">
                <a:latin typeface="Arial" panose="020B0604020202020204" pitchFamily="34" charset="0"/>
                <a:cs typeface="Arial" panose="020B0604020202020204" pitchFamily="34" charset="0"/>
              </a:rPr>
              <a:t>13</a:t>
            </a:fld>
            <a:endParaRPr lang="en-US" sz="8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AB0E808-C115-2944-B7F6-4D8128CC815B}"/>
              </a:ext>
            </a:extLst>
          </p:cNvPr>
          <p:cNvSpPr txBox="1"/>
          <p:nvPr/>
        </p:nvSpPr>
        <p:spPr>
          <a:xfrm>
            <a:off x="4736724" y="6674437"/>
            <a:ext cx="2718552" cy="21544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 Spring EQ, LLC 2022, All Rights Reserved</a:t>
            </a:r>
          </a:p>
        </p:txBody>
      </p:sp>
      <p:sp>
        <p:nvSpPr>
          <p:cNvPr id="19" name="TextBox 18">
            <a:extLst>
              <a:ext uri="{FF2B5EF4-FFF2-40B4-BE49-F238E27FC236}">
                <a16:creationId xmlns:a16="http://schemas.microsoft.com/office/drawing/2014/main" id="{7B08C6A3-83AF-4352-9B33-6D11EFA45E42}"/>
              </a:ext>
            </a:extLst>
          </p:cNvPr>
          <p:cNvSpPr txBox="1"/>
          <p:nvPr/>
        </p:nvSpPr>
        <p:spPr>
          <a:xfrm>
            <a:off x="4960621" y="1992353"/>
            <a:ext cx="4096244" cy="1138773"/>
          </a:xfrm>
          <a:prstGeom prst="rect">
            <a:avLst/>
          </a:prstGeom>
          <a:noFill/>
        </p:spPr>
        <p:txBody>
          <a:bodyPr wrap="square" rtlCol="0">
            <a:spAutoFit/>
          </a:bodyPr>
          <a:lstStyle/>
          <a:p>
            <a:pPr marL="114300" indent="0" algn="ctr">
              <a:spcBef>
                <a:spcPts val="0"/>
              </a:spcBef>
              <a:buClr>
                <a:srgbClr val="278A43"/>
              </a:buClr>
              <a:buNone/>
            </a:pPr>
            <a:r>
              <a:rPr lang="en-US" sz="2300" b="1" dirty="0">
                <a:solidFill>
                  <a:srgbClr val="278A43"/>
                </a:solidFill>
                <a:latin typeface="Arial" panose="020B0604020202020204" pitchFamily="34" charset="0"/>
                <a:ea typeface="Tahoma" panose="020B0604030504040204" pitchFamily="34" charset="0"/>
                <a:cs typeface="Arial" panose="020B0604020202020204" pitchFamily="34" charset="0"/>
              </a:rPr>
              <a:t>Home Equity Growth</a:t>
            </a:r>
          </a:p>
          <a:p>
            <a:pPr marL="114300" indent="0">
              <a:spcBef>
                <a:spcPts val="0"/>
              </a:spcBef>
              <a:buClr>
                <a:srgbClr val="278A43"/>
              </a:buClr>
              <a:buNone/>
            </a:pPr>
            <a:endParaRPr lang="en-US" sz="900" b="1" dirty="0">
              <a:solidFill>
                <a:srgbClr val="278A43"/>
              </a:solidFill>
              <a:latin typeface="Arial" panose="020B0604020202020204" pitchFamily="34" charset="0"/>
              <a:ea typeface="Tahoma" panose="020B0604030504040204" pitchFamily="34" charset="0"/>
              <a:cs typeface="Arial" panose="020B0604020202020204" pitchFamily="34" charset="0"/>
            </a:endParaRPr>
          </a:p>
          <a:p>
            <a:pPr marL="114300">
              <a:buClr>
                <a:srgbClr val="278A43"/>
              </a:buClr>
            </a:pPr>
            <a:r>
              <a:rPr lang="en-US" dirty="0">
                <a:solidFill>
                  <a:srgbClr val="58595B"/>
                </a:solidFill>
                <a:latin typeface="Arial" panose="020B0604020202020204" pitchFamily="34" charset="0"/>
                <a:ea typeface="Tahoma" panose="020B0604030504040204" pitchFamily="34" charset="0"/>
                <a:cs typeface="Arial" panose="020B0604020202020204" pitchFamily="34" charset="0"/>
              </a:rPr>
              <a:t>Q2 2022 saw 27.8% increase in Home Equity YOY</a:t>
            </a:r>
          </a:p>
        </p:txBody>
      </p:sp>
      <p:sp>
        <p:nvSpPr>
          <p:cNvPr id="20" name="TextBox 19">
            <a:extLst>
              <a:ext uri="{FF2B5EF4-FFF2-40B4-BE49-F238E27FC236}">
                <a16:creationId xmlns:a16="http://schemas.microsoft.com/office/drawing/2014/main" id="{00E36689-BE38-44AF-A596-73BD9BA2C076}"/>
              </a:ext>
            </a:extLst>
          </p:cNvPr>
          <p:cNvSpPr txBox="1"/>
          <p:nvPr/>
        </p:nvSpPr>
        <p:spPr>
          <a:xfrm>
            <a:off x="2109322" y="4160355"/>
            <a:ext cx="4963946" cy="1492716"/>
          </a:xfrm>
          <a:prstGeom prst="rect">
            <a:avLst/>
          </a:prstGeom>
          <a:noFill/>
        </p:spPr>
        <p:txBody>
          <a:bodyPr wrap="square" rtlCol="0">
            <a:spAutoFit/>
          </a:bodyPr>
          <a:lstStyle/>
          <a:p>
            <a:pPr marL="114300" indent="0" algn="ctr">
              <a:spcBef>
                <a:spcPts val="0"/>
              </a:spcBef>
              <a:buClr>
                <a:srgbClr val="278A43"/>
              </a:buClr>
              <a:buNone/>
            </a:pPr>
            <a:r>
              <a:rPr lang="en-US" sz="2300" b="1" dirty="0">
                <a:solidFill>
                  <a:srgbClr val="278A43"/>
                </a:solidFill>
                <a:latin typeface="Arial" panose="020B0604020202020204" pitchFamily="34" charset="0"/>
                <a:ea typeface="Tahoma" panose="020B0604030504040204" pitchFamily="34" charset="0"/>
                <a:cs typeface="Arial" panose="020B0604020202020204" pitchFamily="34" charset="0"/>
              </a:rPr>
              <a:t>Home Price Appreciation &amp; Demand</a:t>
            </a:r>
          </a:p>
          <a:p>
            <a:pPr marL="114300" indent="0">
              <a:spcBef>
                <a:spcPts val="0"/>
              </a:spcBef>
              <a:buClr>
                <a:srgbClr val="278A43"/>
              </a:buClr>
              <a:buNone/>
            </a:pPr>
            <a:endParaRPr lang="en-US" sz="900" b="1" dirty="0">
              <a:solidFill>
                <a:srgbClr val="278A43"/>
              </a:solidFill>
              <a:latin typeface="Arial" panose="020B0604020202020204" pitchFamily="34" charset="0"/>
              <a:ea typeface="Tahoma" panose="020B0604030504040204" pitchFamily="34" charset="0"/>
              <a:cs typeface="Arial" panose="020B0604020202020204" pitchFamily="34" charset="0"/>
            </a:endParaRPr>
          </a:p>
          <a:p>
            <a:pPr marL="114300">
              <a:buClr>
                <a:srgbClr val="278A43"/>
              </a:buClr>
            </a:pPr>
            <a:r>
              <a:rPr lang="en-US" dirty="0">
                <a:solidFill>
                  <a:srgbClr val="58595B"/>
                </a:solidFill>
                <a:latin typeface="Arial" panose="020B0604020202020204" pitchFamily="34" charset="0"/>
                <a:ea typeface="Tahoma" panose="020B0604030504040204" pitchFamily="34" charset="0"/>
                <a:cs typeface="Arial" panose="020B0604020202020204" pitchFamily="34" charset="0"/>
              </a:rPr>
              <a:t>Continued Double Digit HPI increases and Record High Average Equity Increase!</a:t>
            </a:r>
          </a:p>
        </p:txBody>
      </p:sp>
      <p:cxnSp>
        <p:nvCxnSpPr>
          <p:cNvPr id="21" name="Straight Arrow Connector 20">
            <a:extLst>
              <a:ext uri="{FF2B5EF4-FFF2-40B4-BE49-F238E27FC236}">
                <a16:creationId xmlns:a16="http://schemas.microsoft.com/office/drawing/2014/main" id="{BA66CEC1-861E-476F-B1E1-6599A015BF71}"/>
              </a:ext>
            </a:extLst>
          </p:cNvPr>
          <p:cNvCxnSpPr>
            <a:cxnSpLocks/>
          </p:cNvCxnSpPr>
          <p:nvPr/>
        </p:nvCxnSpPr>
        <p:spPr>
          <a:xfrm flipH="1">
            <a:off x="5099518" y="3176671"/>
            <a:ext cx="541197" cy="0"/>
          </a:xfrm>
          <a:prstGeom prst="straightConnector1">
            <a:avLst/>
          </a:prstGeom>
          <a:ln w="19050">
            <a:solidFill>
              <a:srgbClr val="278A4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D24FDE7-E0F5-4826-9C12-21F2F648E71C}"/>
              </a:ext>
            </a:extLst>
          </p:cNvPr>
          <p:cNvCxnSpPr>
            <a:cxnSpLocks/>
          </p:cNvCxnSpPr>
          <p:nvPr/>
        </p:nvCxnSpPr>
        <p:spPr>
          <a:xfrm>
            <a:off x="6827471" y="5104587"/>
            <a:ext cx="491595" cy="0"/>
          </a:xfrm>
          <a:prstGeom prst="straightConnector1">
            <a:avLst/>
          </a:prstGeom>
          <a:ln w="19050">
            <a:solidFill>
              <a:srgbClr val="278A43"/>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0424377-2048-8343-C10C-251AAD25A19A}"/>
              </a:ext>
            </a:extLst>
          </p:cNvPr>
          <p:cNvPicPr>
            <a:picLocks noChangeAspect="1"/>
          </p:cNvPicPr>
          <p:nvPr/>
        </p:nvPicPr>
        <p:blipFill>
          <a:blip r:embed="rId4"/>
          <a:stretch>
            <a:fillRect/>
          </a:stretch>
        </p:blipFill>
        <p:spPr>
          <a:xfrm>
            <a:off x="7490296" y="3162203"/>
            <a:ext cx="4384743" cy="25950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descr="Graphical user interface, text&#10;&#10;Description automatically generated">
            <a:extLst>
              <a:ext uri="{FF2B5EF4-FFF2-40B4-BE49-F238E27FC236}">
                <a16:creationId xmlns:a16="http://schemas.microsoft.com/office/drawing/2014/main" id="{FDD0E3C0-9F5C-711A-4D91-5EEB225D2BEC}"/>
              </a:ext>
            </a:extLst>
          </p:cNvPr>
          <p:cNvPicPr>
            <a:picLocks noChangeAspect="1"/>
          </p:cNvPicPr>
          <p:nvPr/>
        </p:nvPicPr>
        <p:blipFill>
          <a:blip r:embed="rId5"/>
          <a:stretch>
            <a:fillRect/>
          </a:stretch>
        </p:blipFill>
        <p:spPr>
          <a:xfrm>
            <a:off x="316960" y="1649731"/>
            <a:ext cx="4644969" cy="25294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Title 1">
            <a:extLst>
              <a:ext uri="{FF2B5EF4-FFF2-40B4-BE49-F238E27FC236}">
                <a16:creationId xmlns:a16="http://schemas.microsoft.com/office/drawing/2014/main" id="{0D26EEED-2932-4584-FB85-7EDB19A25291}"/>
              </a:ext>
            </a:extLst>
          </p:cNvPr>
          <p:cNvSpPr txBox="1">
            <a:spLocks/>
          </p:cNvSpPr>
          <p:nvPr/>
        </p:nvSpPr>
        <p:spPr>
          <a:xfrm>
            <a:off x="565150" y="770890"/>
            <a:ext cx="7335835" cy="86741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6000" b="1" i="0" kern="1200">
                <a:solidFill>
                  <a:schemeClr val="tx1"/>
                </a:solidFill>
                <a:latin typeface="+mj-lt"/>
                <a:ea typeface="+mj-ea"/>
                <a:cs typeface="+mj-cs"/>
              </a:defRPr>
            </a:lvl1pPr>
          </a:lstStyle>
          <a:p>
            <a:r>
              <a:rPr lang="en-US" sz="4000" dirty="0">
                <a:solidFill>
                  <a:srgbClr val="00B050"/>
                </a:solidFill>
              </a:rPr>
              <a:t>Why Now?</a:t>
            </a:r>
            <a:endParaRPr lang="en-US" dirty="0"/>
          </a:p>
        </p:txBody>
      </p:sp>
      <p:sp>
        <p:nvSpPr>
          <p:cNvPr id="2" name="Footer Placeholder 1">
            <a:extLst>
              <a:ext uri="{FF2B5EF4-FFF2-40B4-BE49-F238E27FC236}">
                <a16:creationId xmlns:a16="http://schemas.microsoft.com/office/drawing/2014/main" id="{4E39F006-F65E-7F18-F536-16BF184489FD}"/>
              </a:ext>
            </a:extLst>
          </p:cNvPr>
          <p:cNvSpPr>
            <a:spLocks noGrp="1"/>
          </p:cNvSpPr>
          <p:nvPr>
            <p:ph type="ftr" sz="quarter" idx="11"/>
          </p:nvPr>
        </p:nvSpPr>
        <p:spPr/>
        <p:txBody>
          <a:bodyPr/>
          <a:lstStyle/>
          <a:p>
            <a:r>
              <a:rPr lang="en-US"/>
              <a:t>© Spring EQ, LLC 2022, All Rights Reserved</a:t>
            </a:r>
            <a:endParaRPr lang="en-US" dirty="0"/>
          </a:p>
        </p:txBody>
      </p:sp>
      <p:sp>
        <p:nvSpPr>
          <p:cNvPr id="3" name="Slide Number Placeholder 2">
            <a:extLst>
              <a:ext uri="{FF2B5EF4-FFF2-40B4-BE49-F238E27FC236}">
                <a16:creationId xmlns:a16="http://schemas.microsoft.com/office/drawing/2014/main" id="{5959146A-4D3E-E42C-F37B-2B7A832A3F97}"/>
              </a:ext>
            </a:extLst>
          </p:cNvPr>
          <p:cNvSpPr>
            <a:spLocks noGrp="1"/>
          </p:cNvSpPr>
          <p:nvPr>
            <p:ph type="sldNum" sz="quarter" idx="12"/>
          </p:nvPr>
        </p:nvSpPr>
        <p:spPr/>
        <p:txBody>
          <a:bodyPr/>
          <a:lstStyle/>
          <a:p>
            <a:fld id="{49ABCAEC-7D34-E549-A96E-FCEDAADBE4B0}" type="slidenum">
              <a:rPr lang="en-US" smtClean="0"/>
              <a:t>13</a:t>
            </a:fld>
            <a:endParaRPr lang="en-US" dirty="0"/>
          </a:p>
        </p:txBody>
      </p:sp>
      <p:pic>
        <p:nvPicPr>
          <p:cNvPr id="7" name="Picture 6">
            <a:extLst>
              <a:ext uri="{FF2B5EF4-FFF2-40B4-BE49-F238E27FC236}">
                <a16:creationId xmlns:a16="http://schemas.microsoft.com/office/drawing/2014/main" id="{9A307CBF-4DE7-EE6E-8BA2-741E72CB146F}"/>
              </a:ext>
            </a:extLst>
          </p:cNvPr>
          <p:cNvPicPr>
            <a:picLocks noChangeAspect="1"/>
          </p:cNvPicPr>
          <p:nvPr/>
        </p:nvPicPr>
        <p:blipFill>
          <a:blip r:embed="rId6"/>
          <a:stretch>
            <a:fillRect/>
          </a:stretch>
        </p:blipFill>
        <p:spPr>
          <a:xfrm>
            <a:off x="0" y="6501433"/>
            <a:ext cx="1338279" cy="347230"/>
          </a:xfrm>
          <a:prstGeom prst="rect">
            <a:avLst/>
          </a:prstGeom>
        </p:spPr>
      </p:pic>
    </p:spTree>
    <p:extLst>
      <p:ext uri="{BB962C8B-B14F-4D97-AF65-F5344CB8AC3E}">
        <p14:creationId xmlns:p14="http://schemas.microsoft.com/office/powerpoint/2010/main" val="720281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03C9-F5E5-DE17-B6FA-E7E491A4BC75}"/>
              </a:ext>
            </a:extLst>
          </p:cNvPr>
          <p:cNvSpPr>
            <a:spLocks noGrp="1"/>
          </p:cNvSpPr>
          <p:nvPr>
            <p:ph type="title"/>
          </p:nvPr>
        </p:nvSpPr>
        <p:spPr>
          <a:xfrm>
            <a:off x="565150" y="616471"/>
            <a:ext cx="7335835" cy="867410"/>
          </a:xfrm>
        </p:spPr>
        <p:txBody>
          <a:bodyPr/>
          <a:lstStyle/>
          <a:p>
            <a:r>
              <a:rPr lang="en-US" sz="4000" b="1" dirty="0">
                <a:solidFill>
                  <a:srgbClr val="00B050"/>
                </a:solidFill>
              </a:rPr>
              <a:t>Why Now?</a:t>
            </a:r>
            <a:endParaRPr lang="en-US" dirty="0"/>
          </a:p>
        </p:txBody>
      </p:sp>
      <p:pic>
        <p:nvPicPr>
          <p:cNvPr id="7" name="Content Placeholder 6">
            <a:extLst>
              <a:ext uri="{FF2B5EF4-FFF2-40B4-BE49-F238E27FC236}">
                <a16:creationId xmlns:a16="http://schemas.microsoft.com/office/drawing/2014/main" id="{39B574D8-7633-D961-0F59-63BBCAF3C38B}"/>
              </a:ext>
            </a:extLst>
          </p:cNvPr>
          <p:cNvPicPr>
            <a:picLocks noGrp="1" noChangeAspect="1"/>
          </p:cNvPicPr>
          <p:nvPr>
            <p:ph idx="1"/>
          </p:nvPr>
        </p:nvPicPr>
        <p:blipFill>
          <a:blip r:embed="rId3"/>
          <a:stretch>
            <a:fillRect/>
          </a:stretch>
        </p:blipFill>
        <p:spPr>
          <a:xfrm>
            <a:off x="815611" y="1483881"/>
            <a:ext cx="6309519" cy="4603229"/>
          </a:xfrm>
        </p:spPr>
      </p:pic>
      <p:sp>
        <p:nvSpPr>
          <p:cNvPr id="3" name="Footer Placeholder 2">
            <a:extLst>
              <a:ext uri="{FF2B5EF4-FFF2-40B4-BE49-F238E27FC236}">
                <a16:creationId xmlns:a16="http://schemas.microsoft.com/office/drawing/2014/main" id="{AF761034-18FD-B94D-23A9-27C0DE7311F5}"/>
              </a:ext>
            </a:extLst>
          </p:cNvPr>
          <p:cNvSpPr>
            <a:spLocks noGrp="1"/>
          </p:cNvSpPr>
          <p:nvPr>
            <p:ph type="ftr" sz="quarter" idx="11"/>
          </p:nvPr>
        </p:nvSpPr>
        <p:spPr/>
        <p:txBody>
          <a:bodyPr/>
          <a:lstStyle/>
          <a:p>
            <a:r>
              <a:rPr lang="en-US"/>
              <a:t>© Spring EQ, LLC 2022, All Rights Reserved</a:t>
            </a:r>
            <a:endParaRPr lang="en-US" dirty="0"/>
          </a:p>
        </p:txBody>
      </p:sp>
      <p:sp>
        <p:nvSpPr>
          <p:cNvPr id="4" name="Slide Number Placeholder 3">
            <a:extLst>
              <a:ext uri="{FF2B5EF4-FFF2-40B4-BE49-F238E27FC236}">
                <a16:creationId xmlns:a16="http://schemas.microsoft.com/office/drawing/2014/main" id="{FBA4A5FE-7592-AA1E-C9BF-4A66B8C14629}"/>
              </a:ext>
            </a:extLst>
          </p:cNvPr>
          <p:cNvSpPr>
            <a:spLocks noGrp="1"/>
          </p:cNvSpPr>
          <p:nvPr>
            <p:ph type="sldNum" sz="quarter" idx="12"/>
          </p:nvPr>
        </p:nvSpPr>
        <p:spPr/>
        <p:txBody>
          <a:bodyPr/>
          <a:lstStyle/>
          <a:p>
            <a:fld id="{49ABCAEC-7D34-E549-A96E-FCEDAADBE4B0}" type="slidenum">
              <a:rPr lang="en-US" smtClean="0"/>
              <a:t>14</a:t>
            </a:fld>
            <a:endParaRPr lang="en-US"/>
          </a:p>
        </p:txBody>
      </p:sp>
      <p:pic>
        <p:nvPicPr>
          <p:cNvPr id="6" name="Picture 5">
            <a:extLst>
              <a:ext uri="{FF2B5EF4-FFF2-40B4-BE49-F238E27FC236}">
                <a16:creationId xmlns:a16="http://schemas.microsoft.com/office/drawing/2014/main" id="{1ABFF052-6011-14AA-63C9-9D5E6D7EDEEE}"/>
              </a:ext>
            </a:extLst>
          </p:cNvPr>
          <p:cNvPicPr>
            <a:picLocks noChangeAspect="1"/>
          </p:cNvPicPr>
          <p:nvPr/>
        </p:nvPicPr>
        <p:blipFill>
          <a:blip r:embed="rId4"/>
          <a:stretch>
            <a:fillRect/>
          </a:stretch>
        </p:blipFill>
        <p:spPr>
          <a:xfrm>
            <a:off x="0" y="6501433"/>
            <a:ext cx="1338279" cy="347230"/>
          </a:xfrm>
          <a:prstGeom prst="rect">
            <a:avLst/>
          </a:prstGeom>
        </p:spPr>
      </p:pic>
      <p:sp>
        <p:nvSpPr>
          <p:cNvPr id="8" name="TextBox 7">
            <a:extLst>
              <a:ext uri="{FF2B5EF4-FFF2-40B4-BE49-F238E27FC236}">
                <a16:creationId xmlns:a16="http://schemas.microsoft.com/office/drawing/2014/main" id="{EEE99E3A-B0A3-25BB-D6AB-4342D9DEDD46}"/>
              </a:ext>
            </a:extLst>
          </p:cNvPr>
          <p:cNvSpPr txBox="1"/>
          <p:nvPr/>
        </p:nvSpPr>
        <p:spPr>
          <a:xfrm>
            <a:off x="7125130" y="1483881"/>
            <a:ext cx="1669047" cy="369332"/>
          </a:xfrm>
          <a:prstGeom prst="rect">
            <a:avLst/>
          </a:prstGeom>
          <a:noFill/>
        </p:spPr>
        <p:txBody>
          <a:bodyPr wrap="none" rtlCol="0" anchor="ctr">
            <a:spAutoFit/>
          </a:bodyPr>
          <a:lstStyle/>
          <a:p>
            <a:r>
              <a:rPr lang="en-US" dirty="0"/>
              <a:t>HI - $130,000</a:t>
            </a:r>
          </a:p>
        </p:txBody>
      </p:sp>
      <p:sp>
        <p:nvSpPr>
          <p:cNvPr id="9" name="TextBox 8">
            <a:extLst>
              <a:ext uri="{FF2B5EF4-FFF2-40B4-BE49-F238E27FC236}">
                <a16:creationId xmlns:a16="http://schemas.microsoft.com/office/drawing/2014/main" id="{658F8912-D791-852B-349C-DEFC36D10BCE}"/>
              </a:ext>
            </a:extLst>
          </p:cNvPr>
          <p:cNvSpPr txBox="1"/>
          <p:nvPr/>
        </p:nvSpPr>
        <p:spPr>
          <a:xfrm>
            <a:off x="7105571" y="1958611"/>
            <a:ext cx="1699504" cy="369332"/>
          </a:xfrm>
          <a:prstGeom prst="rect">
            <a:avLst/>
          </a:prstGeom>
          <a:noFill/>
        </p:spPr>
        <p:txBody>
          <a:bodyPr wrap="none" rtlCol="0" anchor="ctr">
            <a:spAutoFit/>
          </a:bodyPr>
          <a:lstStyle/>
          <a:p>
            <a:r>
              <a:rPr lang="en-US" dirty="0"/>
              <a:t>CA - $117,000</a:t>
            </a:r>
          </a:p>
        </p:txBody>
      </p:sp>
      <p:sp>
        <p:nvSpPr>
          <p:cNvPr id="10" name="TextBox 9">
            <a:extLst>
              <a:ext uri="{FF2B5EF4-FFF2-40B4-BE49-F238E27FC236}">
                <a16:creationId xmlns:a16="http://schemas.microsoft.com/office/drawing/2014/main" id="{5908A901-BA83-5B9F-B61B-A84CA964A769}"/>
              </a:ext>
            </a:extLst>
          </p:cNvPr>
          <p:cNvSpPr txBox="1"/>
          <p:nvPr/>
        </p:nvSpPr>
        <p:spPr>
          <a:xfrm>
            <a:off x="7112090" y="2433341"/>
            <a:ext cx="1733167" cy="369332"/>
          </a:xfrm>
          <a:prstGeom prst="rect">
            <a:avLst/>
          </a:prstGeom>
          <a:noFill/>
        </p:spPr>
        <p:txBody>
          <a:bodyPr wrap="none" rtlCol="0" anchor="ctr">
            <a:spAutoFit/>
          </a:bodyPr>
          <a:lstStyle/>
          <a:p>
            <a:r>
              <a:rPr lang="en-US" dirty="0"/>
              <a:t>FL - $100,000</a:t>
            </a:r>
          </a:p>
        </p:txBody>
      </p:sp>
      <p:sp>
        <p:nvSpPr>
          <p:cNvPr id="11" name="TextBox 10">
            <a:extLst>
              <a:ext uri="{FF2B5EF4-FFF2-40B4-BE49-F238E27FC236}">
                <a16:creationId xmlns:a16="http://schemas.microsoft.com/office/drawing/2014/main" id="{6BE57A8A-6125-8BA7-9C10-54800E406955}"/>
              </a:ext>
            </a:extLst>
          </p:cNvPr>
          <p:cNvSpPr txBox="1"/>
          <p:nvPr/>
        </p:nvSpPr>
        <p:spPr>
          <a:xfrm>
            <a:off x="7118609" y="2908071"/>
            <a:ext cx="1656223" cy="369332"/>
          </a:xfrm>
          <a:prstGeom prst="rect">
            <a:avLst/>
          </a:prstGeom>
          <a:noFill/>
        </p:spPr>
        <p:txBody>
          <a:bodyPr wrap="none" rtlCol="0" anchor="ctr">
            <a:spAutoFit/>
          </a:bodyPr>
          <a:lstStyle/>
          <a:p>
            <a:r>
              <a:rPr lang="en-US" dirty="0"/>
              <a:t>AZ - $89,000</a:t>
            </a:r>
          </a:p>
        </p:txBody>
      </p:sp>
      <p:sp>
        <p:nvSpPr>
          <p:cNvPr id="12" name="TextBox 11">
            <a:extLst>
              <a:ext uri="{FF2B5EF4-FFF2-40B4-BE49-F238E27FC236}">
                <a16:creationId xmlns:a16="http://schemas.microsoft.com/office/drawing/2014/main" id="{81760743-52BE-49A0-222D-B2F3958CF544}"/>
              </a:ext>
            </a:extLst>
          </p:cNvPr>
          <p:cNvSpPr txBox="1"/>
          <p:nvPr/>
        </p:nvSpPr>
        <p:spPr>
          <a:xfrm>
            <a:off x="7112090" y="3382801"/>
            <a:ext cx="1659429" cy="369332"/>
          </a:xfrm>
          <a:prstGeom prst="rect">
            <a:avLst/>
          </a:prstGeom>
          <a:noFill/>
        </p:spPr>
        <p:txBody>
          <a:bodyPr wrap="none" rtlCol="0" anchor="ctr">
            <a:spAutoFit/>
          </a:bodyPr>
          <a:lstStyle/>
          <a:p>
            <a:r>
              <a:rPr lang="en-US" dirty="0"/>
              <a:t>NV - $82,000</a:t>
            </a:r>
          </a:p>
        </p:txBody>
      </p:sp>
      <p:sp>
        <p:nvSpPr>
          <p:cNvPr id="13" name="TextBox 12">
            <a:extLst>
              <a:ext uri="{FF2B5EF4-FFF2-40B4-BE49-F238E27FC236}">
                <a16:creationId xmlns:a16="http://schemas.microsoft.com/office/drawing/2014/main" id="{BE8C95BF-9C5E-9061-24E7-2627129060D1}"/>
              </a:ext>
            </a:extLst>
          </p:cNvPr>
          <p:cNvSpPr txBox="1"/>
          <p:nvPr/>
        </p:nvSpPr>
        <p:spPr>
          <a:xfrm>
            <a:off x="7125130" y="3857531"/>
            <a:ext cx="1718740" cy="369332"/>
          </a:xfrm>
          <a:prstGeom prst="rect">
            <a:avLst/>
          </a:prstGeom>
          <a:noFill/>
        </p:spPr>
        <p:txBody>
          <a:bodyPr wrap="none" rtlCol="0" anchor="ctr">
            <a:spAutoFit/>
          </a:bodyPr>
          <a:lstStyle/>
          <a:p>
            <a:r>
              <a:rPr lang="en-US" dirty="0"/>
              <a:t>WA - $82,000</a:t>
            </a:r>
          </a:p>
        </p:txBody>
      </p:sp>
      <p:sp>
        <p:nvSpPr>
          <p:cNvPr id="14" name="TextBox 13">
            <a:extLst>
              <a:ext uri="{FF2B5EF4-FFF2-40B4-BE49-F238E27FC236}">
                <a16:creationId xmlns:a16="http://schemas.microsoft.com/office/drawing/2014/main" id="{E73F54A7-53DC-71A5-00D3-156509650197}"/>
              </a:ext>
            </a:extLst>
          </p:cNvPr>
          <p:cNvSpPr txBox="1"/>
          <p:nvPr/>
        </p:nvSpPr>
        <p:spPr>
          <a:xfrm>
            <a:off x="7125130" y="4332261"/>
            <a:ext cx="1689886" cy="369332"/>
          </a:xfrm>
          <a:prstGeom prst="rect">
            <a:avLst/>
          </a:prstGeom>
          <a:noFill/>
        </p:spPr>
        <p:txBody>
          <a:bodyPr wrap="none" rtlCol="0" anchor="ctr">
            <a:spAutoFit/>
          </a:bodyPr>
          <a:lstStyle/>
          <a:p>
            <a:r>
              <a:rPr lang="en-US" dirty="0"/>
              <a:t>CO - $76,000</a:t>
            </a:r>
          </a:p>
        </p:txBody>
      </p:sp>
      <p:sp>
        <p:nvSpPr>
          <p:cNvPr id="15" name="TextBox 14">
            <a:extLst>
              <a:ext uri="{FF2B5EF4-FFF2-40B4-BE49-F238E27FC236}">
                <a16:creationId xmlns:a16="http://schemas.microsoft.com/office/drawing/2014/main" id="{AB9B0BF7-6463-5C0B-5499-69AAC527B2B3}"/>
              </a:ext>
            </a:extLst>
          </p:cNvPr>
          <p:cNvSpPr txBox="1"/>
          <p:nvPr/>
        </p:nvSpPr>
        <p:spPr>
          <a:xfrm>
            <a:off x="7125130" y="4806991"/>
            <a:ext cx="1584088" cy="369332"/>
          </a:xfrm>
          <a:prstGeom prst="rect">
            <a:avLst/>
          </a:prstGeom>
          <a:noFill/>
        </p:spPr>
        <p:txBody>
          <a:bodyPr wrap="none" rtlCol="0" anchor="ctr">
            <a:spAutoFit/>
          </a:bodyPr>
          <a:lstStyle/>
          <a:p>
            <a:r>
              <a:rPr lang="en-US" dirty="0"/>
              <a:t>UT - $71,000</a:t>
            </a:r>
          </a:p>
        </p:txBody>
      </p:sp>
      <p:sp>
        <p:nvSpPr>
          <p:cNvPr id="16" name="TextBox 15">
            <a:extLst>
              <a:ext uri="{FF2B5EF4-FFF2-40B4-BE49-F238E27FC236}">
                <a16:creationId xmlns:a16="http://schemas.microsoft.com/office/drawing/2014/main" id="{52C0912C-2DBE-D7C7-E7DE-11819B6A339F}"/>
              </a:ext>
            </a:extLst>
          </p:cNvPr>
          <p:cNvSpPr txBox="1"/>
          <p:nvPr/>
        </p:nvSpPr>
        <p:spPr>
          <a:xfrm>
            <a:off x="7125130" y="5281721"/>
            <a:ext cx="1680268" cy="369332"/>
          </a:xfrm>
          <a:prstGeom prst="rect">
            <a:avLst/>
          </a:prstGeom>
          <a:noFill/>
        </p:spPr>
        <p:txBody>
          <a:bodyPr wrap="none" rtlCol="0" anchor="ctr">
            <a:spAutoFit/>
          </a:bodyPr>
          <a:lstStyle/>
          <a:p>
            <a:r>
              <a:rPr lang="en-US" dirty="0"/>
              <a:t>NC - $70,000</a:t>
            </a:r>
          </a:p>
        </p:txBody>
      </p:sp>
      <p:sp>
        <p:nvSpPr>
          <p:cNvPr id="17" name="TextBox 16">
            <a:extLst>
              <a:ext uri="{FF2B5EF4-FFF2-40B4-BE49-F238E27FC236}">
                <a16:creationId xmlns:a16="http://schemas.microsoft.com/office/drawing/2014/main" id="{EBA5B4BA-6F6E-8B31-BBB9-BFCCC2F2EB3D}"/>
              </a:ext>
            </a:extLst>
          </p:cNvPr>
          <p:cNvSpPr txBox="1"/>
          <p:nvPr/>
        </p:nvSpPr>
        <p:spPr>
          <a:xfrm>
            <a:off x="7125130" y="5756450"/>
            <a:ext cx="1662635" cy="369332"/>
          </a:xfrm>
          <a:prstGeom prst="rect">
            <a:avLst/>
          </a:prstGeom>
          <a:noFill/>
        </p:spPr>
        <p:txBody>
          <a:bodyPr wrap="none" rtlCol="0" anchor="ctr">
            <a:spAutoFit/>
          </a:bodyPr>
          <a:lstStyle/>
          <a:p>
            <a:r>
              <a:rPr lang="en-US" dirty="0"/>
              <a:t>TN - $69,000</a:t>
            </a:r>
          </a:p>
        </p:txBody>
      </p:sp>
    </p:spTree>
    <p:extLst>
      <p:ext uri="{BB962C8B-B14F-4D97-AF65-F5344CB8AC3E}">
        <p14:creationId xmlns:p14="http://schemas.microsoft.com/office/powerpoint/2010/main" val="871779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03C9-F5E5-DE17-B6FA-E7E491A4BC75}"/>
              </a:ext>
            </a:extLst>
          </p:cNvPr>
          <p:cNvSpPr>
            <a:spLocks noGrp="1"/>
          </p:cNvSpPr>
          <p:nvPr>
            <p:ph type="title"/>
          </p:nvPr>
        </p:nvSpPr>
        <p:spPr>
          <a:xfrm>
            <a:off x="565150" y="770890"/>
            <a:ext cx="7335835" cy="867410"/>
          </a:xfrm>
        </p:spPr>
        <p:txBody>
          <a:bodyPr/>
          <a:lstStyle/>
          <a:p>
            <a:r>
              <a:rPr lang="en-US" sz="4000" b="1" dirty="0">
                <a:solidFill>
                  <a:srgbClr val="00B050"/>
                </a:solidFill>
              </a:rPr>
              <a:t>Why Now?</a:t>
            </a:r>
            <a:endParaRPr lang="en-US" dirty="0"/>
          </a:p>
        </p:txBody>
      </p:sp>
      <p:pic>
        <p:nvPicPr>
          <p:cNvPr id="6" name="Content Placeholder 5">
            <a:extLst>
              <a:ext uri="{FF2B5EF4-FFF2-40B4-BE49-F238E27FC236}">
                <a16:creationId xmlns:a16="http://schemas.microsoft.com/office/drawing/2014/main" id="{C209ACA7-ECC7-E7BC-BEC0-078A18B3CDA9}"/>
              </a:ext>
            </a:extLst>
          </p:cNvPr>
          <p:cNvPicPr>
            <a:picLocks noGrp="1" noChangeAspect="1"/>
          </p:cNvPicPr>
          <p:nvPr>
            <p:ph idx="1"/>
          </p:nvPr>
        </p:nvPicPr>
        <p:blipFill>
          <a:blip r:embed="rId3"/>
          <a:stretch>
            <a:fillRect/>
          </a:stretch>
        </p:blipFill>
        <p:spPr>
          <a:xfrm>
            <a:off x="3826114" y="578133"/>
            <a:ext cx="7991638" cy="5701734"/>
          </a:xfrm>
        </p:spPr>
      </p:pic>
      <p:sp>
        <p:nvSpPr>
          <p:cNvPr id="3" name="Footer Placeholder 2">
            <a:extLst>
              <a:ext uri="{FF2B5EF4-FFF2-40B4-BE49-F238E27FC236}">
                <a16:creationId xmlns:a16="http://schemas.microsoft.com/office/drawing/2014/main" id="{90FC55C9-BA95-E514-5A3F-5B524069A177}"/>
              </a:ext>
            </a:extLst>
          </p:cNvPr>
          <p:cNvSpPr>
            <a:spLocks noGrp="1"/>
          </p:cNvSpPr>
          <p:nvPr>
            <p:ph type="ftr" sz="quarter" idx="11"/>
          </p:nvPr>
        </p:nvSpPr>
        <p:spPr/>
        <p:txBody>
          <a:bodyPr/>
          <a:lstStyle/>
          <a:p>
            <a:r>
              <a:rPr lang="en-US"/>
              <a:t>© Spring EQ, LLC 2022, All Rights Reserved</a:t>
            </a:r>
            <a:endParaRPr lang="en-US" dirty="0"/>
          </a:p>
        </p:txBody>
      </p:sp>
      <p:sp>
        <p:nvSpPr>
          <p:cNvPr id="4" name="Slide Number Placeholder 3">
            <a:extLst>
              <a:ext uri="{FF2B5EF4-FFF2-40B4-BE49-F238E27FC236}">
                <a16:creationId xmlns:a16="http://schemas.microsoft.com/office/drawing/2014/main" id="{BBAF63EC-216B-8002-5510-CAA68E783732}"/>
              </a:ext>
            </a:extLst>
          </p:cNvPr>
          <p:cNvSpPr>
            <a:spLocks noGrp="1"/>
          </p:cNvSpPr>
          <p:nvPr>
            <p:ph type="sldNum" sz="quarter" idx="12"/>
          </p:nvPr>
        </p:nvSpPr>
        <p:spPr/>
        <p:txBody>
          <a:bodyPr/>
          <a:lstStyle/>
          <a:p>
            <a:fld id="{49ABCAEC-7D34-E549-A96E-FCEDAADBE4B0}" type="slidenum">
              <a:rPr lang="en-US" smtClean="0"/>
              <a:t>15</a:t>
            </a:fld>
            <a:endParaRPr lang="en-US"/>
          </a:p>
        </p:txBody>
      </p:sp>
      <p:pic>
        <p:nvPicPr>
          <p:cNvPr id="7" name="Picture 6">
            <a:extLst>
              <a:ext uri="{FF2B5EF4-FFF2-40B4-BE49-F238E27FC236}">
                <a16:creationId xmlns:a16="http://schemas.microsoft.com/office/drawing/2014/main" id="{95942795-10EB-44CC-D74A-0FF425FA3692}"/>
              </a:ext>
            </a:extLst>
          </p:cNvPr>
          <p:cNvPicPr>
            <a:picLocks noChangeAspect="1"/>
          </p:cNvPicPr>
          <p:nvPr/>
        </p:nvPicPr>
        <p:blipFill>
          <a:blip r:embed="rId4"/>
          <a:stretch>
            <a:fillRect/>
          </a:stretch>
        </p:blipFill>
        <p:spPr>
          <a:xfrm>
            <a:off x="0" y="6501433"/>
            <a:ext cx="1338279" cy="347230"/>
          </a:xfrm>
          <a:prstGeom prst="rect">
            <a:avLst/>
          </a:prstGeom>
        </p:spPr>
      </p:pic>
      <p:pic>
        <p:nvPicPr>
          <p:cNvPr id="9" name="Picture 8">
            <a:extLst>
              <a:ext uri="{FF2B5EF4-FFF2-40B4-BE49-F238E27FC236}">
                <a16:creationId xmlns:a16="http://schemas.microsoft.com/office/drawing/2014/main" id="{2B5FEFE3-26C0-508E-D8DA-C04E7AEE24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782" y="1998648"/>
            <a:ext cx="3711332" cy="2743200"/>
          </a:xfrm>
          <a:prstGeom prst="rect">
            <a:avLst/>
          </a:prstGeom>
        </p:spPr>
      </p:pic>
    </p:spTree>
    <p:extLst>
      <p:ext uri="{BB962C8B-B14F-4D97-AF65-F5344CB8AC3E}">
        <p14:creationId xmlns:p14="http://schemas.microsoft.com/office/powerpoint/2010/main" val="156110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8D60FF-71D7-0FC0-0544-DB25A398C382}"/>
              </a:ext>
            </a:extLst>
          </p:cNvPr>
          <p:cNvSpPr/>
          <p:nvPr/>
        </p:nvSpPr>
        <p:spPr>
          <a:xfrm>
            <a:off x="1469985" y="1458410"/>
            <a:ext cx="8160152" cy="4504943"/>
          </a:xfrm>
          <a:prstGeom prst="rect">
            <a:avLst/>
          </a:prstGeom>
          <a:solidFill>
            <a:schemeClr val="bg1"/>
          </a:solidFill>
          <a:ln w="57150"/>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F03C9-F5E5-DE17-B6FA-E7E491A4BC75}"/>
              </a:ext>
            </a:extLst>
          </p:cNvPr>
          <p:cNvSpPr>
            <a:spLocks noGrp="1"/>
          </p:cNvSpPr>
          <p:nvPr>
            <p:ph type="title"/>
          </p:nvPr>
        </p:nvSpPr>
        <p:spPr>
          <a:xfrm>
            <a:off x="565150" y="509286"/>
            <a:ext cx="7335835" cy="1129014"/>
          </a:xfrm>
        </p:spPr>
        <p:txBody>
          <a:bodyPr/>
          <a:lstStyle/>
          <a:p>
            <a:r>
              <a:rPr lang="en-US" sz="4000" b="1" dirty="0">
                <a:solidFill>
                  <a:srgbClr val="00B050"/>
                </a:solidFill>
              </a:rPr>
              <a:t>Why Now?</a:t>
            </a:r>
            <a:endParaRPr lang="en-US" dirty="0"/>
          </a:p>
        </p:txBody>
      </p:sp>
      <p:sp>
        <p:nvSpPr>
          <p:cNvPr id="3" name="Footer Placeholder 2">
            <a:extLst>
              <a:ext uri="{FF2B5EF4-FFF2-40B4-BE49-F238E27FC236}">
                <a16:creationId xmlns:a16="http://schemas.microsoft.com/office/drawing/2014/main" id="{5C4933FD-05D6-2EA9-3518-C8F30DA74F43}"/>
              </a:ext>
            </a:extLst>
          </p:cNvPr>
          <p:cNvSpPr>
            <a:spLocks noGrp="1"/>
          </p:cNvSpPr>
          <p:nvPr>
            <p:ph type="ftr" sz="quarter" idx="11"/>
          </p:nvPr>
        </p:nvSpPr>
        <p:spPr/>
        <p:txBody>
          <a:bodyPr/>
          <a:lstStyle/>
          <a:p>
            <a:r>
              <a:rPr lang="en-US"/>
              <a:t>© Spring EQ, LLC 2022, All Rights Reserved</a:t>
            </a:r>
            <a:endParaRPr lang="en-US" dirty="0"/>
          </a:p>
        </p:txBody>
      </p:sp>
      <p:sp>
        <p:nvSpPr>
          <p:cNvPr id="4" name="Slide Number Placeholder 3">
            <a:extLst>
              <a:ext uri="{FF2B5EF4-FFF2-40B4-BE49-F238E27FC236}">
                <a16:creationId xmlns:a16="http://schemas.microsoft.com/office/drawing/2014/main" id="{10198AA6-961A-A66E-E930-8AF7CA973FC4}"/>
              </a:ext>
            </a:extLst>
          </p:cNvPr>
          <p:cNvSpPr>
            <a:spLocks noGrp="1"/>
          </p:cNvSpPr>
          <p:nvPr>
            <p:ph type="sldNum" sz="quarter" idx="12"/>
          </p:nvPr>
        </p:nvSpPr>
        <p:spPr/>
        <p:txBody>
          <a:bodyPr/>
          <a:lstStyle/>
          <a:p>
            <a:fld id="{49ABCAEC-7D34-E549-A96E-FCEDAADBE4B0}" type="slidenum">
              <a:rPr lang="en-US" smtClean="0"/>
              <a:t>16</a:t>
            </a:fld>
            <a:endParaRPr lang="en-US"/>
          </a:p>
        </p:txBody>
      </p:sp>
      <p:pic>
        <p:nvPicPr>
          <p:cNvPr id="6" name="Picture 5">
            <a:extLst>
              <a:ext uri="{FF2B5EF4-FFF2-40B4-BE49-F238E27FC236}">
                <a16:creationId xmlns:a16="http://schemas.microsoft.com/office/drawing/2014/main" id="{4A1F14BE-C3FB-806B-CADF-5A039DC881C8}"/>
              </a:ext>
            </a:extLst>
          </p:cNvPr>
          <p:cNvPicPr>
            <a:picLocks noChangeAspect="1"/>
          </p:cNvPicPr>
          <p:nvPr/>
        </p:nvPicPr>
        <p:blipFill>
          <a:blip r:embed="rId3"/>
          <a:stretch>
            <a:fillRect/>
          </a:stretch>
        </p:blipFill>
        <p:spPr>
          <a:xfrm>
            <a:off x="0" y="6501433"/>
            <a:ext cx="1338279" cy="347230"/>
          </a:xfrm>
          <a:prstGeom prst="rect">
            <a:avLst/>
          </a:prstGeom>
        </p:spPr>
      </p:pic>
      <p:pic>
        <p:nvPicPr>
          <p:cNvPr id="1027" name="Picture 6">
            <a:extLst>
              <a:ext uri="{FF2B5EF4-FFF2-40B4-BE49-F238E27FC236}">
                <a16:creationId xmlns:a16="http://schemas.microsoft.com/office/drawing/2014/main" id="{B707BD62-5B80-0FFD-F007-5DE2FF4C6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0877" y="1529383"/>
            <a:ext cx="7889260" cy="440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696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03C9-F5E5-DE17-B6FA-E7E491A4BC75}"/>
              </a:ext>
            </a:extLst>
          </p:cNvPr>
          <p:cNvSpPr>
            <a:spLocks noGrp="1"/>
          </p:cNvSpPr>
          <p:nvPr>
            <p:ph type="title"/>
          </p:nvPr>
        </p:nvSpPr>
        <p:spPr>
          <a:xfrm>
            <a:off x="565150" y="770890"/>
            <a:ext cx="7335835" cy="867410"/>
          </a:xfrm>
        </p:spPr>
        <p:txBody>
          <a:bodyPr/>
          <a:lstStyle/>
          <a:p>
            <a:r>
              <a:rPr lang="en-US" sz="4000" b="1" dirty="0">
                <a:solidFill>
                  <a:srgbClr val="00B050"/>
                </a:solidFill>
              </a:rPr>
              <a:t>Why Now?</a:t>
            </a:r>
            <a:endParaRPr lang="en-US" dirty="0"/>
          </a:p>
        </p:txBody>
      </p:sp>
      <p:sp>
        <p:nvSpPr>
          <p:cNvPr id="3" name="Footer Placeholder 2">
            <a:extLst>
              <a:ext uri="{FF2B5EF4-FFF2-40B4-BE49-F238E27FC236}">
                <a16:creationId xmlns:a16="http://schemas.microsoft.com/office/drawing/2014/main" id="{969EE348-F0D2-B6B2-9AEF-6CAFAFE02A9D}"/>
              </a:ext>
            </a:extLst>
          </p:cNvPr>
          <p:cNvSpPr>
            <a:spLocks noGrp="1"/>
          </p:cNvSpPr>
          <p:nvPr>
            <p:ph type="ftr" sz="quarter" idx="11"/>
          </p:nvPr>
        </p:nvSpPr>
        <p:spPr/>
        <p:txBody>
          <a:bodyPr/>
          <a:lstStyle/>
          <a:p>
            <a:r>
              <a:rPr lang="en-US"/>
              <a:t>© Spring EQ, LLC 2022, All Rights Reserved</a:t>
            </a:r>
            <a:endParaRPr lang="en-US" dirty="0"/>
          </a:p>
        </p:txBody>
      </p:sp>
      <p:sp>
        <p:nvSpPr>
          <p:cNvPr id="4" name="Slide Number Placeholder 3">
            <a:extLst>
              <a:ext uri="{FF2B5EF4-FFF2-40B4-BE49-F238E27FC236}">
                <a16:creationId xmlns:a16="http://schemas.microsoft.com/office/drawing/2014/main" id="{BAF4BA28-3450-CC56-246A-0227F333B508}"/>
              </a:ext>
            </a:extLst>
          </p:cNvPr>
          <p:cNvSpPr>
            <a:spLocks noGrp="1"/>
          </p:cNvSpPr>
          <p:nvPr>
            <p:ph type="sldNum" sz="quarter" idx="12"/>
          </p:nvPr>
        </p:nvSpPr>
        <p:spPr/>
        <p:txBody>
          <a:bodyPr/>
          <a:lstStyle/>
          <a:p>
            <a:fld id="{49ABCAEC-7D34-E549-A96E-FCEDAADBE4B0}" type="slidenum">
              <a:rPr lang="en-US" smtClean="0"/>
              <a:t>17</a:t>
            </a:fld>
            <a:endParaRPr lang="en-US"/>
          </a:p>
        </p:txBody>
      </p:sp>
      <p:pic>
        <p:nvPicPr>
          <p:cNvPr id="6" name="Picture 5">
            <a:extLst>
              <a:ext uri="{FF2B5EF4-FFF2-40B4-BE49-F238E27FC236}">
                <a16:creationId xmlns:a16="http://schemas.microsoft.com/office/drawing/2014/main" id="{F0A1C0B2-3FCD-3336-BF07-B11A5971303B}"/>
              </a:ext>
            </a:extLst>
          </p:cNvPr>
          <p:cNvPicPr>
            <a:picLocks noChangeAspect="1"/>
          </p:cNvPicPr>
          <p:nvPr/>
        </p:nvPicPr>
        <p:blipFill>
          <a:blip r:embed="rId3"/>
          <a:stretch>
            <a:fillRect/>
          </a:stretch>
        </p:blipFill>
        <p:spPr>
          <a:xfrm>
            <a:off x="0" y="6501433"/>
            <a:ext cx="1338279" cy="347230"/>
          </a:xfrm>
          <a:prstGeom prst="rect">
            <a:avLst/>
          </a:prstGeom>
        </p:spPr>
      </p:pic>
      <p:pic>
        <p:nvPicPr>
          <p:cNvPr id="9" name="Content Placeholder 8">
            <a:extLst>
              <a:ext uri="{FF2B5EF4-FFF2-40B4-BE49-F238E27FC236}">
                <a16:creationId xmlns:a16="http://schemas.microsoft.com/office/drawing/2014/main" id="{365D0E24-8B9C-4804-8B04-BF314183AD1D}"/>
              </a:ext>
            </a:extLst>
          </p:cNvPr>
          <p:cNvPicPr>
            <a:picLocks noGrp="1" noChangeAspect="1"/>
          </p:cNvPicPr>
          <p:nvPr>
            <p:ph idx="1"/>
          </p:nvPr>
        </p:nvPicPr>
        <p:blipFill>
          <a:blip r:embed="rId4"/>
          <a:stretch>
            <a:fillRect/>
          </a:stretch>
        </p:blipFill>
        <p:spPr>
          <a:xfrm>
            <a:off x="565149" y="1638299"/>
            <a:ext cx="11005363" cy="4068019"/>
          </a:xfrm>
          <a:prstGeom prst="rect">
            <a:avLst/>
          </a:prstGeom>
        </p:spPr>
      </p:pic>
    </p:spTree>
    <p:extLst>
      <p:ext uri="{BB962C8B-B14F-4D97-AF65-F5344CB8AC3E}">
        <p14:creationId xmlns:p14="http://schemas.microsoft.com/office/powerpoint/2010/main" val="8241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03C9-F5E5-DE17-B6FA-E7E491A4BC75}"/>
              </a:ext>
            </a:extLst>
          </p:cNvPr>
          <p:cNvSpPr>
            <a:spLocks noGrp="1"/>
          </p:cNvSpPr>
          <p:nvPr>
            <p:ph type="title"/>
          </p:nvPr>
        </p:nvSpPr>
        <p:spPr>
          <a:xfrm>
            <a:off x="565150" y="770890"/>
            <a:ext cx="7335835" cy="867410"/>
          </a:xfrm>
        </p:spPr>
        <p:txBody>
          <a:bodyPr/>
          <a:lstStyle/>
          <a:p>
            <a:r>
              <a:rPr lang="en-US" sz="4000" b="1" dirty="0">
                <a:solidFill>
                  <a:srgbClr val="00B050"/>
                </a:solidFill>
              </a:rPr>
              <a:t>Why Cash Out?</a:t>
            </a:r>
            <a:endParaRPr lang="en-US" dirty="0"/>
          </a:p>
        </p:txBody>
      </p:sp>
      <p:sp>
        <p:nvSpPr>
          <p:cNvPr id="3" name="Footer Placeholder 2">
            <a:extLst>
              <a:ext uri="{FF2B5EF4-FFF2-40B4-BE49-F238E27FC236}">
                <a16:creationId xmlns:a16="http://schemas.microsoft.com/office/drawing/2014/main" id="{049B32A1-5AEC-299C-F1BC-0809926C82FA}"/>
              </a:ext>
            </a:extLst>
          </p:cNvPr>
          <p:cNvSpPr>
            <a:spLocks noGrp="1"/>
          </p:cNvSpPr>
          <p:nvPr>
            <p:ph type="ftr" sz="quarter" idx="11"/>
          </p:nvPr>
        </p:nvSpPr>
        <p:spPr/>
        <p:txBody>
          <a:bodyPr/>
          <a:lstStyle/>
          <a:p>
            <a:r>
              <a:rPr lang="en-US"/>
              <a:t>© Spring EQ, LLC 2022, All Rights Reserved</a:t>
            </a:r>
            <a:endParaRPr lang="en-US" dirty="0"/>
          </a:p>
        </p:txBody>
      </p:sp>
      <p:sp>
        <p:nvSpPr>
          <p:cNvPr id="4" name="Slide Number Placeholder 3">
            <a:extLst>
              <a:ext uri="{FF2B5EF4-FFF2-40B4-BE49-F238E27FC236}">
                <a16:creationId xmlns:a16="http://schemas.microsoft.com/office/drawing/2014/main" id="{FB734077-E13D-C892-96A7-A0AEAE46BCD2}"/>
              </a:ext>
            </a:extLst>
          </p:cNvPr>
          <p:cNvSpPr>
            <a:spLocks noGrp="1"/>
          </p:cNvSpPr>
          <p:nvPr>
            <p:ph type="sldNum" sz="quarter" idx="12"/>
          </p:nvPr>
        </p:nvSpPr>
        <p:spPr/>
        <p:txBody>
          <a:bodyPr/>
          <a:lstStyle/>
          <a:p>
            <a:fld id="{49ABCAEC-7D34-E549-A96E-FCEDAADBE4B0}" type="slidenum">
              <a:rPr lang="en-US" smtClean="0"/>
              <a:t>18</a:t>
            </a:fld>
            <a:endParaRPr lang="en-US"/>
          </a:p>
        </p:txBody>
      </p:sp>
      <p:sp>
        <p:nvSpPr>
          <p:cNvPr id="8" name="Title 1">
            <a:extLst>
              <a:ext uri="{FF2B5EF4-FFF2-40B4-BE49-F238E27FC236}">
                <a16:creationId xmlns:a16="http://schemas.microsoft.com/office/drawing/2014/main" id="{FE523D45-1DF9-CBAF-BC66-25C0881C9596}"/>
              </a:ext>
            </a:extLst>
          </p:cNvPr>
          <p:cNvSpPr txBox="1">
            <a:spLocks/>
          </p:cNvSpPr>
          <p:nvPr/>
        </p:nvSpPr>
        <p:spPr>
          <a:xfrm>
            <a:off x="1327937" y="1872443"/>
            <a:ext cx="6875442" cy="86741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2800" dirty="0">
                <a:solidFill>
                  <a:srgbClr val="00B050"/>
                </a:solidFill>
              </a:rPr>
              <a:t>30 Year Fixed Rate Mortgage Average</a:t>
            </a:r>
            <a:endParaRPr lang="en-US" sz="2800" dirty="0"/>
          </a:p>
        </p:txBody>
      </p:sp>
      <p:pic>
        <p:nvPicPr>
          <p:cNvPr id="6" name="Picture 5">
            <a:extLst>
              <a:ext uri="{FF2B5EF4-FFF2-40B4-BE49-F238E27FC236}">
                <a16:creationId xmlns:a16="http://schemas.microsoft.com/office/drawing/2014/main" id="{3C9C072B-7F13-4141-FDCE-AB7A0C604BC0}"/>
              </a:ext>
            </a:extLst>
          </p:cNvPr>
          <p:cNvPicPr>
            <a:picLocks noChangeAspect="1"/>
          </p:cNvPicPr>
          <p:nvPr/>
        </p:nvPicPr>
        <p:blipFill>
          <a:blip r:embed="rId3"/>
          <a:stretch>
            <a:fillRect/>
          </a:stretch>
        </p:blipFill>
        <p:spPr>
          <a:xfrm>
            <a:off x="0" y="6501433"/>
            <a:ext cx="1338279" cy="347230"/>
          </a:xfrm>
          <a:prstGeom prst="rect">
            <a:avLst/>
          </a:prstGeom>
        </p:spPr>
      </p:pic>
      <p:pic>
        <p:nvPicPr>
          <p:cNvPr id="13" name="Content Placeholder 12">
            <a:extLst>
              <a:ext uri="{FF2B5EF4-FFF2-40B4-BE49-F238E27FC236}">
                <a16:creationId xmlns:a16="http://schemas.microsoft.com/office/drawing/2014/main" id="{0ED56897-530B-6251-789E-69726C2B7310}"/>
              </a:ext>
            </a:extLst>
          </p:cNvPr>
          <p:cNvPicPr>
            <a:picLocks noGrp="1" noChangeAspect="1"/>
          </p:cNvPicPr>
          <p:nvPr>
            <p:ph idx="1"/>
          </p:nvPr>
        </p:nvPicPr>
        <p:blipFill>
          <a:blip r:embed="rId4"/>
          <a:stretch>
            <a:fillRect/>
          </a:stretch>
        </p:blipFill>
        <p:spPr>
          <a:xfrm>
            <a:off x="714021" y="3151289"/>
            <a:ext cx="7038095" cy="1619048"/>
          </a:xfrm>
        </p:spPr>
      </p:pic>
      <p:pic>
        <p:nvPicPr>
          <p:cNvPr id="15" name="Picture 14">
            <a:extLst>
              <a:ext uri="{FF2B5EF4-FFF2-40B4-BE49-F238E27FC236}">
                <a16:creationId xmlns:a16="http://schemas.microsoft.com/office/drawing/2014/main" id="{C1614D07-0D86-52E4-8FB5-8B3C6F73246E}"/>
              </a:ext>
            </a:extLst>
          </p:cNvPr>
          <p:cNvPicPr>
            <a:picLocks noChangeAspect="1"/>
          </p:cNvPicPr>
          <p:nvPr/>
        </p:nvPicPr>
        <p:blipFill>
          <a:blip r:embed="rId5"/>
          <a:stretch>
            <a:fillRect/>
          </a:stretch>
        </p:blipFill>
        <p:spPr>
          <a:xfrm>
            <a:off x="5389231" y="3933082"/>
            <a:ext cx="1413537" cy="639520"/>
          </a:xfrm>
          <a:prstGeom prst="rect">
            <a:avLst/>
          </a:prstGeom>
        </p:spPr>
      </p:pic>
    </p:spTree>
    <p:extLst>
      <p:ext uri="{BB962C8B-B14F-4D97-AF65-F5344CB8AC3E}">
        <p14:creationId xmlns:p14="http://schemas.microsoft.com/office/powerpoint/2010/main" val="214077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03C9-F5E5-DE17-B6FA-E7E491A4BC75}"/>
              </a:ext>
            </a:extLst>
          </p:cNvPr>
          <p:cNvSpPr>
            <a:spLocks noGrp="1"/>
          </p:cNvSpPr>
          <p:nvPr>
            <p:ph type="title"/>
          </p:nvPr>
        </p:nvSpPr>
        <p:spPr>
          <a:xfrm>
            <a:off x="505437" y="742721"/>
            <a:ext cx="7335835" cy="867410"/>
          </a:xfrm>
        </p:spPr>
        <p:txBody>
          <a:bodyPr/>
          <a:lstStyle/>
          <a:p>
            <a:r>
              <a:rPr lang="en-US" sz="4000" b="1" dirty="0">
                <a:solidFill>
                  <a:srgbClr val="00B050"/>
                </a:solidFill>
              </a:rPr>
              <a:t>Why Now?</a:t>
            </a:r>
            <a:endParaRPr lang="en-US" dirty="0"/>
          </a:p>
        </p:txBody>
      </p:sp>
      <p:sp>
        <p:nvSpPr>
          <p:cNvPr id="3" name="Footer Placeholder 2">
            <a:extLst>
              <a:ext uri="{FF2B5EF4-FFF2-40B4-BE49-F238E27FC236}">
                <a16:creationId xmlns:a16="http://schemas.microsoft.com/office/drawing/2014/main" id="{ADCD67F1-6E1D-2A98-F8DC-8E94B4D3C443}"/>
              </a:ext>
            </a:extLst>
          </p:cNvPr>
          <p:cNvSpPr>
            <a:spLocks noGrp="1"/>
          </p:cNvSpPr>
          <p:nvPr>
            <p:ph type="ftr" sz="quarter" idx="11"/>
          </p:nvPr>
        </p:nvSpPr>
        <p:spPr/>
        <p:txBody>
          <a:bodyPr/>
          <a:lstStyle/>
          <a:p>
            <a:r>
              <a:rPr lang="en-US"/>
              <a:t>© Spring EQ, LLC 2022, All Rights Reserved</a:t>
            </a:r>
            <a:endParaRPr lang="en-US" dirty="0"/>
          </a:p>
        </p:txBody>
      </p:sp>
      <p:sp>
        <p:nvSpPr>
          <p:cNvPr id="4" name="Slide Number Placeholder 3">
            <a:extLst>
              <a:ext uri="{FF2B5EF4-FFF2-40B4-BE49-F238E27FC236}">
                <a16:creationId xmlns:a16="http://schemas.microsoft.com/office/drawing/2014/main" id="{55E14216-E046-A054-7382-34D315DDCE5D}"/>
              </a:ext>
            </a:extLst>
          </p:cNvPr>
          <p:cNvSpPr>
            <a:spLocks noGrp="1"/>
          </p:cNvSpPr>
          <p:nvPr>
            <p:ph type="sldNum" sz="quarter" idx="12"/>
          </p:nvPr>
        </p:nvSpPr>
        <p:spPr/>
        <p:txBody>
          <a:bodyPr/>
          <a:lstStyle/>
          <a:p>
            <a:fld id="{49ABCAEC-7D34-E549-A96E-FCEDAADBE4B0}" type="slidenum">
              <a:rPr lang="en-US" smtClean="0"/>
              <a:t>19</a:t>
            </a:fld>
            <a:endParaRPr lang="en-US"/>
          </a:p>
        </p:txBody>
      </p:sp>
      <p:pic>
        <p:nvPicPr>
          <p:cNvPr id="11" name="Content Placeholder 10">
            <a:extLst>
              <a:ext uri="{FF2B5EF4-FFF2-40B4-BE49-F238E27FC236}">
                <a16:creationId xmlns:a16="http://schemas.microsoft.com/office/drawing/2014/main" id="{7295BB66-A1D9-A61C-7F29-5892063D68E8}"/>
              </a:ext>
            </a:extLst>
          </p:cNvPr>
          <p:cNvPicPr>
            <a:picLocks noGrp="1" noChangeAspect="1"/>
          </p:cNvPicPr>
          <p:nvPr>
            <p:ph idx="1"/>
          </p:nvPr>
        </p:nvPicPr>
        <p:blipFill>
          <a:blip r:embed="rId3"/>
          <a:stretch>
            <a:fillRect/>
          </a:stretch>
        </p:blipFill>
        <p:spPr>
          <a:xfrm>
            <a:off x="5536339" y="1725319"/>
            <a:ext cx="5481455" cy="2872719"/>
          </a:xfrm>
        </p:spPr>
      </p:pic>
      <p:sp>
        <p:nvSpPr>
          <p:cNvPr id="12" name="Title 1">
            <a:extLst>
              <a:ext uri="{FF2B5EF4-FFF2-40B4-BE49-F238E27FC236}">
                <a16:creationId xmlns:a16="http://schemas.microsoft.com/office/drawing/2014/main" id="{EA46B51D-5F74-A24E-2F88-FC125B0EB103}"/>
              </a:ext>
            </a:extLst>
          </p:cNvPr>
          <p:cNvSpPr txBox="1">
            <a:spLocks/>
          </p:cNvSpPr>
          <p:nvPr/>
        </p:nvSpPr>
        <p:spPr>
          <a:xfrm>
            <a:off x="2316005" y="4001019"/>
            <a:ext cx="2939970" cy="1994667"/>
          </a:xfrm>
          <a:prstGeom prst="rect">
            <a:avLst/>
          </a:prstGeom>
        </p:spPr>
        <p:txBody>
          <a:bodyPr vert="horz" lIns="91440" tIns="45720" rIns="91440" bIns="45720" rtlCol="0" anchor="t">
            <a:normAutofit fontScale="92500"/>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0B050"/>
                </a:solidFill>
              </a:rPr>
              <a:t>Homeowners are staying in their homes 3 years longer…</a:t>
            </a:r>
            <a:endParaRPr lang="en-US" sz="3200" dirty="0"/>
          </a:p>
        </p:txBody>
      </p:sp>
      <p:pic>
        <p:nvPicPr>
          <p:cNvPr id="6" name="Picture 5">
            <a:extLst>
              <a:ext uri="{FF2B5EF4-FFF2-40B4-BE49-F238E27FC236}">
                <a16:creationId xmlns:a16="http://schemas.microsoft.com/office/drawing/2014/main" id="{C8BBA553-7908-99F1-7C03-F8A6AF0A017E}"/>
              </a:ext>
            </a:extLst>
          </p:cNvPr>
          <p:cNvPicPr>
            <a:picLocks noChangeAspect="1"/>
          </p:cNvPicPr>
          <p:nvPr/>
        </p:nvPicPr>
        <p:blipFill>
          <a:blip r:embed="rId4"/>
          <a:stretch>
            <a:fillRect/>
          </a:stretch>
        </p:blipFill>
        <p:spPr>
          <a:xfrm>
            <a:off x="0" y="6501433"/>
            <a:ext cx="1338279" cy="347230"/>
          </a:xfrm>
          <a:prstGeom prst="rect">
            <a:avLst/>
          </a:prstGeom>
        </p:spPr>
      </p:pic>
      <p:pic>
        <p:nvPicPr>
          <p:cNvPr id="8" name="Picture 7" descr="Text&#10;&#10;Description automatically generated">
            <a:extLst>
              <a:ext uri="{FF2B5EF4-FFF2-40B4-BE49-F238E27FC236}">
                <a16:creationId xmlns:a16="http://schemas.microsoft.com/office/drawing/2014/main" id="{4B80D1E8-9ED7-41B4-F56C-BC59A36D5D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150" y="1482542"/>
            <a:ext cx="3190755" cy="2393066"/>
          </a:xfrm>
          <a:prstGeom prst="rect">
            <a:avLst/>
          </a:prstGeom>
        </p:spPr>
      </p:pic>
    </p:spTree>
    <p:extLst>
      <p:ext uri="{BB962C8B-B14F-4D97-AF65-F5344CB8AC3E}">
        <p14:creationId xmlns:p14="http://schemas.microsoft.com/office/powerpoint/2010/main" val="158259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055F-F73B-8372-3522-86DDCFD670AB}"/>
              </a:ext>
            </a:extLst>
          </p:cNvPr>
          <p:cNvSpPr>
            <a:spLocks noGrp="1"/>
          </p:cNvSpPr>
          <p:nvPr>
            <p:ph type="ctrTitle"/>
          </p:nvPr>
        </p:nvSpPr>
        <p:spPr>
          <a:xfrm>
            <a:off x="354134" y="2224999"/>
            <a:ext cx="7611696" cy="1204001"/>
          </a:xfrm>
        </p:spPr>
        <p:txBody>
          <a:bodyPr>
            <a:noAutofit/>
          </a:bodyPr>
          <a:lstStyle/>
          <a:p>
            <a:pPr algn="ctr"/>
            <a:r>
              <a:rPr lang="en-US" sz="4400" b="1" dirty="0">
                <a:solidFill>
                  <a:srgbClr val="00B050"/>
                </a:solidFill>
              </a:rPr>
              <a:t>Email Your Questions to:</a:t>
            </a:r>
            <a:br>
              <a:rPr lang="en-US" sz="4400" b="1" dirty="0"/>
            </a:br>
            <a:endParaRPr lang="en-US" sz="4400" dirty="0"/>
          </a:p>
        </p:txBody>
      </p:sp>
      <p:sp>
        <p:nvSpPr>
          <p:cNvPr id="3" name="Subtitle 2">
            <a:extLst>
              <a:ext uri="{FF2B5EF4-FFF2-40B4-BE49-F238E27FC236}">
                <a16:creationId xmlns:a16="http://schemas.microsoft.com/office/drawing/2014/main" id="{3927ACF4-CDDC-5C29-0214-66AA8F4B19B6}"/>
              </a:ext>
            </a:extLst>
          </p:cNvPr>
          <p:cNvSpPr>
            <a:spLocks noGrp="1"/>
          </p:cNvSpPr>
          <p:nvPr>
            <p:ph type="subTitle" idx="1"/>
          </p:nvPr>
        </p:nvSpPr>
        <p:spPr>
          <a:xfrm>
            <a:off x="600319" y="4677508"/>
            <a:ext cx="8086481" cy="922647"/>
          </a:xfrm>
        </p:spPr>
        <p:txBody>
          <a:bodyPr>
            <a:normAutofit/>
          </a:bodyPr>
          <a:lstStyle/>
          <a:p>
            <a:r>
              <a:rPr lang="en-US" sz="4400" b="1" dirty="0">
                <a:solidFill>
                  <a:srgbClr val="0070C0"/>
                </a:solidFill>
              </a:rPr>
              <a:t>askspring@springeq.com</a:t>
            </a:r>
          </a:p>
        </p:txBody>
      </p:sp>
      <p:pic>
        <p:nvPicPr>
          <p:cNvPr id="7" name="Picture 6">
            <a:extLst>
              <a:ext uri="{FF2B5EF4-FFF2-40B4-BE49-F238E27FC236}">
                <a16:creationId xmlns:a16="http://schemas.microsoft.com/office/drawing/2014/main" id="{F5C0605B-F1D5-C233-82A6-3A4518342157}"/>
              </a:ext>
            </a:extLst>
          </p:cNvPr>
          <p:cNvPicPr>
            <a:picLocks noChangeAspect="1"/>
          </p:cNvPicPr>
          <p:nvPr/>
        </p:nvPicPr>
        <p:blipFill>
          <a:blip r:embed="rId3"/>
          <a:stretch>
            <a:fillRect/>
          </a:stretch>
        </p:blipFill>
        <p:spPr>
          <a:xfrm>
            <a:off x="0" y="6501433"/>
            <a:ext cx="1338279" cy="347230"/>
          </a:xfrm>
          <a:prstGeom prst="rect">
            <a:avLst/>
          </a:prstGeom>
        </p:spPr>
      </p:pic>
      <p:sp>
        <p:nvSpPr>
          <p:cNvPr id="10" name="Footer Placeholder 9">
            <a:extLst>
              <a:ext uri="{FF2B5EF4-FFF2-40B4-BE49-F238E27FC236}">
                <a16:creationId xmlns:a16="http://schemas.microsoft.com/office/drawing/2014/main" id="{52FA045E-F002-0A28-BBC7-1D2E3EE7F736}"/>
              </a:ext>
            </a:extLst>
          </p:cNvPr>
          <p:cNvSpPr>
            <a:spLocks noGrp="1"/>
          </p:cNvSpPr>
          <p:nvPr>
            <p:ph type="ftr" sz="quarter" idx="11"/>
          </p:nvPr>
        </p:nvSpPr>
        <p:spPr/>
        <p:txBody>
          <a:bodyPr/>
          <a:lstStyle/>
          <a:p>
            <a:r>
              <a:rPr lang="en-US"/>
              <a:t>© Spring EQ, LLC 2022, All Rights Reserved</a:t>
            </a:r>
            <a:endParaRPr lang="en-US" dirty="0"/>
          </a:p>
        </p:txBody>
      </p:sp>
      <p:sp>
        <p:nvSpPr>
          <p:cNvPr id="11" name="Slide Number Placeholder 10">
            <a:extLst>
              <a:ext uri="{FF2B5EF4-FFF2-40B4-BE49-F238E27FC236}">
                <a16:creationId xmlns:a16="http://schemas.microsoft.com/office/drawing/2014/main" id="{8D767E5E-01B5-B8C1-3D36-42CC5E8FE8E3}"/>
              </a:ext>
            </a:extLst>
          </p:cNvPr>
          <p:cNvSpPr>
            <a:spLocks noGrp="1"/>
          </p:cNvSpPr>
          <p:nvPr>
            <p:ph type="sldNum" sz="quarter" idx="12"/>
          </p:nvPr>
        </p:nvSpPr>
        <p:spPr/>
        <p:txBody>
          <a:bodyPr/>
          <a:lstStyle/>
          <a:p>
            <a:fld id="{49ABCAEC-7D34-E549-A96E-FCEDAADBE4B0}" type="slidenum">
              <a:rPr lang="en-US" smtClean="0"/>
              <a:t>2</a:t>
            </a:fld>
            <a:endParaRPr lang="en-US" dirty="0"/>
          </a:p>
        </p:txBody>
      </p:sp>
    </p:spTree>
    <p:extLst>
      <p:ext uri="{BB962C8B-B14F-4D97-AF65-F5344CB8AC3E}">
        <p14:creationId xmlns:p14="http://schemas.microsoft.com/office/powerpoint/2010/main" val="3871039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055F-F73B-8372-3522-86DDCFD670AB}"/>
              </a:ext>
            </a:extLst>
          </p:cNvPr>
          <p:cNvSpPr>
            <a:spLocks noGrp="1"/>
          </p:cNvSpPr>
          <p:nvPr>
            <p:ph type="ctrTitle"/>
          </p:nvPr>
        </p:nvSpPr>
        <p:spPr>
          <a:xfrm>
            <a:off x="354134" y="2224999"/>
            <a:ext cx="7611696" cy="1204001"/>
          </a:xfrm>
        </p:spPr>
        <p:txBody>
          <a:bodyPr>
            <a:noAutofit/>
          </a:bodyPr>
          <a:lstStyle/>
          <a:p>
            <a:pPr algn="ctr"/>
            <a:r>
              <a:rPr lang="en-US" sz="4400" b="1" dirty="0">
                <a:solidFill>
                  <a:srgbClr val="00B050"/>
                </a:solidFill>
              </a:rPr>
              <a:t>Email Your Questions to:</a:t>
            </a:r>
            <a:br>
              <a:rPr lang="en-US" sz="4400" b="1" dirty="0"/>
            </a:br>
            <a:endParaRPr lang="en-US" sz="4400" dirty="0"/>
          </a:p>
        </p:txBody>
      </p:sp>
      <p:sp>
        <p:nvSpPr>
          <p:cNvPr id="3" name="Subtitle 2">
            <a:extLst>
              <a:ext uri="{FF2B5EF4-FFF2-40B4-BE49-F238E27FC236}">
                <a16:creationId xmlns:a16="http://schemas.microsoft.com/office/drawing/2014/main" id="{3927ACF4-CDDC-5C29-0214-66AA8F4B19B6}"/>
              </a:ext>
            </a:extLst>
          </p:cNvPr>
          <p:cNvSpPr>
            <a:spLocks noGrp="1"/>
          </p:cNvSpPr>
          <p:nvPr>
            <p:ph type="subTitle" idx="1"/>
          </p:nvPr>
        </p:nvSpPr>
        <p:spPr>
          <a:xfrm>
            <a:off x="600319" y="4677508"/>
            <a:ext cx="8086481" cy="922647"/>
          </a:xfrm>
        </p:spPr>
        <p:txBody>
          <a:bodyPr>
            <a:normAutofit/>
          </a:bodyPr>
          <a:lstStyle/>
          <a:p>
            <a:r>
              <a:rPr lang="en-US" sz="4400" b="1" dirty="0">
                <a:solidFill>
                  <a:srgbClr val="0070C0"/>
                </a:solidFill>
              </a:rPr>
              <a:t>askspring@springeq.com</a:t>
            </a:r>
          </a:p>
        </p:txBody>
      </p:sp>
      <p:sp>
        <p:nvSpPr>
          <p:cNvPr id="4" name="Footer Placeholder 3">
            <a:extLst>
              <a:ext uri="{FF2B5EF4-FFF2-40B4-BE49-F238E27FC236}">
                <a16:creationId xmlns:a16="http://schemas.microsoft.com/office/drawing/2014/main" id="{3769BA57-BC91-279C-B6DC-E18640B93C3D}"/>
              </a:ext>
            </a:extLst>
          </p:cNvPr>
          <p:cNvSpPr>
            <a:spLocks noGrp="1"/>
          </p:cNvSpPr>
          <p:nvPr>
            <p:ph type="ftr" sz="quarter" idx="11"/>
          </p:nvPr>
        </p:nvSpPr>
        <p:spPr/>
        <p:txBody>
          <a:bodyPr/>
          <a:lstStyle/>
          <a:p>
            <a:r>
              <a:rPr lang="en-US"/>
              <a:t>© Spring EQ, LLC 2022, All Rights Reserved</a:t>
            </a:r>
            <a:endParaRPr lang="en-US" dirty="0"/>
          </a:p>
        </p:txBody>
      </p:sp>
      <p:sp>
        <p:nvSpPr>
          <p:cNvPr id="5" name="Slide Number Placeholder 4">
            <a:extLst>
              <a:ext uri="{FF2B5EF4-FFF2-40B4-BE49-F238E27FC236}">
                <a16:creationId xmlns:a16="http://schemas.microsoft.com/office/drawing/2014/main" id="{2CB49C7B-E62A-9477-99C9-68E17786FB15}"/>
              </a:ext>
            </a:extLst>
          </p:cNvPr>
          <p:cNvSpPr>
            <a:spLocks noGrp="1"/>
          </p:cNvSpPr>
          <p:nvPr>
            <p:ph type="sldNum" sz="quarter" idx="12"/>
          </p:nvPr>
        </p:nvSpPr>
        <p:spPr/>
        <p:txBody>
          <a:bodyPr/>
          <a:lstStyle/>
          <a:p>
            <a:fld id="{49ABCAEC-7D34-E549-A96E-FCEDAADBE4B0}" type="slidenum">
              <a:rPr lang="en-US" smtClean="0"/>
              <a:t>20</a:t>
            </a:fld>
            <a:endParaRPr lang="en-US" dirty="0"/>
          </a:p>
        </p:txBody>
      </p:sp>
      <p:pic>
        <p:nvPicPr>
          <p:cNvPr id="7" name="Picture 6">
            <a:extLst>
              <a:ext uri="{FF2B5EF4-FFF2-40B4-BE49-F238E27FC236}">
                <a16:creationId xmlns:a16="http://schemas.microsoft.com/office/drawing/2014/main" id="{BE049C52-5664-000B-130D-D5AD8BE4447D}"/>
              </a:ext>
            </a:extLst>
          </p:cNvPr>
          <p:cNvPicPr>
            <a:picLocks noChangeAspect="1"/>
          </p:cNvPicPr>
          <p:nvPr/>
        </p:nvPicPr>
        <p:blipFill>
          <a:blip r:embed="rId3"/>
          <a:stretch>
            <a:fillRect/>
          </a:stretch>
        </p:blipFill>
        <p:spPr>
          <a:xfrm>
            <a:off x="0" y="6501433"/>
            <a:ext cx="1338279" cy="347230"/>
          </a:xfrm>
          <a:prstGeom prst="rect">
            <a:avLst/>
          </a:prstGeom>
        </p:spPr>
      </p:pic>
    </p:spTree>
    <p:extLst>
      <p:ext uri="{BB962C8B-B14F-4D97-AF65-F5344CB8AC3E}">
        <p14:creationId xmlns:p14="http://schemas.microsoft.com/office/powerpoint/2010/main" val="1284188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0EF7360-37E7-0C41-A8F1-25EE2723E33D}"/>
              </a:ext>
            </a:extLst>
          </p:cNvPr>
          <p:cNvCxnSpPr/>
          <p:nvPr/>
        </p:nvCxnSpPr>
        <p:spPr>
          <a:xfrm>
            <a:off x="571500" y="6185043"/>
            <a:ext cx="1102802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321D54C0-73D4-EA48-8D3D-BFB52C851A52}"/>
              </a:ext>
            </a:extLst>
          </p:cNvPr>
          <p:cNvSpPr/>
          <p:nvPr/>
        </p:nvSpPr>
        <p:spPr>
          <a:xfrm>
            <a:off x="386658" y="1502305"/>
            <a:ext cx="10232427" cy="4193345"/>
          </a:xfrm>
          <a:prstGeom prst="roundRect">
            <a:avLst/>
          </a:prstGeom>
          <a:noFill/>
          <a:ln w="19050">
            <a:solidFill>
              <a:srgbClr val="278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B08C6A3-83AF-4352-9B33-6D11EFA45E42}"/>
              </a:ext>
            </a:extLst>
          </p:cNvPr>
          <p:cNvSpPr txBox="1"/>
          <p:nvPr/>
        </p:nvSpPr>
        <p:spPr>
          <a:xfrm>
            <a:off x="592476" y="1743816"/>
            <a:ext cx="5791071" cy="3247043"/>
          </a:xfrm>
          <a:prstGeom prst="rect">
            <a:avLst/>
          </a:prstGeom>
          <a:noFill/>
        </p:spPr>
        <p:txBody>
          <a:bodyPr wrap="square" rtlCol="0">
            <a:spAutoFit/>
          </a:bodyPr>
          <a:lstStyle/>
          <a:p>
            <a:pPr marL="114300" indent="0" algn="ctr">
              <a:spcBef>
                <a:spcPts val="0"/>
              </a:spcBef>
              <a:buClr>
                <a:srgbClr val="278A43"/>
              </a:buClr>
              <a:buNone/>
            </a:pPr>
            <a:r>
              <a:rPr lang="en-US" sz="2800" b="1" dirty="0">
                <a:solidFill>
                  <a:srgbClr val="278A43"/>
                </a:solidFill>
                <a:latin typeface="Arial" panose="020B0604020202020204" pitchFamily="34" charset="0"/>
                <a:ea typeface="Tahoma" panose="020B0604030504040204" pitchFamily="34" charset="0"/>
                <a:cs typeface="Arial" panose="020B0604020202020204" pitchFamily="34" charset="0"/>
              </a:rPr>
              <a:t>Earn Compensation on Home Equity Loans!!!</a:t>
            </a:r>
          </a:p>
          <a:p>
            <a:pPr marL="114300" indent="0">
              <a:spcBef>
                <a:spcPts val="0"/>
              </a:spcBef>
              <a:buClr>
                <a:srgbClr val="278A43"/>
              </a:buClr>
              <a:buNone/>
            </a:pPr>
            <a:endParaRPr lang="en-US" sz="2300" b="1" dirty="0">
              <a:solidFill>
                <a:srgbClr val="278A43"/>
              </a:solidFill>
              <a:latin typeface="Arial" panose="020B0604020202020204" pitchFamily="34" charset="0"/>
              <a:ea typeface="Tahoma" panose="020B0604030504040204" pitchFamily="34" charset="0"/>
              <a:cs typeface="Arial" panose="020B0604020202020204" pitchFamily="34" charset="0"/>
            </a:endParaRPr>
          </a:p>
          <a:p>
            <a:pPr marL="114300">
              <a:buClr>
                <a:srgbClr val="278A43"/>
              </a:buClr>
            </a:pPr>
            <a:r>
              <a:rPr lang="en-US" sz="1800" b="1" i="0" u="none" strike="noStrike" dirty="0">
                <a:solidFill>
                  <a:srgbClr val="000000"/>
                </a:solidFill>
                <a:effectLst/>
                <a:latin typeface="Arial" panose="020B0604020202020204" pitchFamily="34" charset="0"/>
              </a:rPr>
              <a:t> </a:t>
            </a:r>
          </a:p>
          <a:p>
            <a:pPr marL="114300">
              <a:buClr>
                <a:srgbClr val="278A43"/>
              </a:buClr>
            </a:pPr>
            <a:r>
              <a:rPr lang="en-US" sz="1800" b="0" i="0" u="none" strike="noStrike" dirty="0">
                <a:solidFill>
                  <a:srgbClr val="000000"/>
                </a:solidFill>
                <a:effectLst/>
                <a:latin typeface="Arial" panose="020B0604020202020204" pitchFamily="34" charset="0"/>
              </a:rPr>
              <a:t>Spring EQ is one of the very few lenders that allows you to earn up to 2% on all programs, both HELOC and HELOANs. </a:t>
            </a:r>
          </a:p>
          <a:p>
            <a:pPr marL="114300">
              <a:buClr>
                <a:srgbClr val="278A43"/>
              </a:buClr>
            </a:pPr>
            <a:endParaRPr lang="en-US" dirty="0">
              <a:solidFill>
                <a:srgbClr val="000000"/>
              </a:solidFill>
              <a:latin typeface="Arial" panose="020B0604020202020204" pitchFamily="34" charset="0"/>
            </a:endParaRPr>
          </a:p>
          <a:p>
            <a:pPr marL="114300">
              <a:buClr>
                <a:srgbClr val="278A43"/>
              </a:buClr>
            </a:pPr>
            <a:r>
              <a:rPr lang="en-US" sz="1800" b="0" i="0" u="none" strike="noStrike" dirty="0">
                <a:solidFill>
                  <a:srgbClr val="000000"/>
                </a:solidFill>
                <a:effectLst/>
                <a:latin typeface="Arial" panose="020B0604020202020204" pitchFamily="34" charset="0"/>
              </a:rPr>
              <a:t>Incremental income to replace the lost refinance revenue!</a:t>
            </a:r>
            <a:endParaRPr lang="en-US" dirty="0">
              <a:solidFill>
                <a:srgbClr val="58595B"/>
              </a:solidFill>
              <a:latin typeface="Arial" panose="020B0604020202020204" pitchFamily="34" charset="0"/>
              <a:ea typeface="Tahoma" panose="020B0604030504040204" pitchFamily="34" charset="0"/>
              <a:cs typeface="Arial" panose="020B0604020202020204" pitchFamily="34" charset="0"/>
            </a:endParaRPr>
          </a:p>
        </p:txBody>
      </p:sp>
      <p:pic>
        <p:nvPicPr>
          <p:cNvPr id="20" name="Picture 4">
            <a:extLst>
              <a:ext uri="{FF2B5EF4-FFF2-40B4-BE49-F238E27FC236}">
                <a16:creationId xmlns:a16="http://schemas.microsoft.com/office/drawing/2014/main" id="{8E10591F-97C0-430A-8F29-A1CDC68D6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795" y="2362247"/>
            <a:ext cx="5025729" cy="3578100"/>
          </a:xfrm>
          <a:prstGeom prst="round2DiagRect">
            <a:avLst>
              <a:gd name="adj1" fmla="val 16667"/>
              <a:gd name="adj2" fmla="val 0"/>
            </a:avLst>
          </a:prstGeom>
          <a:ln w="88900" cap="sq">
            <a:solidFill>
              <a:srgbClr val="FFFFFF"/>
            </a:solidFill>
            <a:miter lim="800000"/>
          </a:ln>
          <a:effectLst>
            <a:outerShdw blurRad="889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1301E9-1307-0061-999A-F00034E95E06}"/>
              </a:ext>
            </a:extLst>
          </p:cNvPr>
          <p:cNvSpPr txBox="1">
            <a:spLocks/>
          </p:cNvSpPr>
          <p:nvPr/>
        </p:nvSpPr>
        <p:spPr>
          <a:xfrm>
            <a:off x="565150" y="770890"/>
            <a:ext cx="7335835" cy="86741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6000" b="1" i="0" kern="1200">
                <a:solidFill>
                  <a:schemeClr val="tx1"/>
                </a:solidFill>
                <a:latin typeface="+mj-lt"/>
                <a:ea typeface="+mj-ea"/>
                <a:cs typeface="+mj-cs"/>
              </a:defRPr>
            </a:lvl1pPr>
          </a:lstStyle>
          <a:p>
            <a:r>
              <a:rPr lang="en-US" sz="4000">
                <a:solidFill>
                  <a:srgbClr val="00B050"/>
                </a:solidFill>
              </a:rPr>
              <a:t>Why Spring EQ?</a:t>
            </a:r>
            <a:endParaRPr lang="en-US" dirty="0"/>
          </a:p>
        </p:txBody>
      </p:sp>
      <p:sp>
        <p:nvSpPr>
          <p:cNvPr id="3" name="Footer Placeholder 2">
            <a:extLst>
              <a:ext uri="{FF2B5EF4-FFF2-40B4-BE49-F238E27FC236}">
                <a16:creationId xmlns:a16="http://schemas.microsoft.com/office/drawing/2014/main" id="{42DEBF2F-5E52-7A28-1012-CF66FA840468}"/>
              </a:ext>
            </a:extLst>
          </p:cNvPr>
          <p:cNvSpPr>
            <a:spLocks noGrp="1"/>
          </p:cNvSpPr>
          <p:nvPr>
            <p:ph type="ftr" sz="quarter" idx="11"/>
          </p:nvPr>
        </p:nvSpPr>
        <p:spPr/>
        <p:txBody>
          <a:bodyPr/>
          <a:lstStyle/>
          <a:p>
            <a:r>
              <a:rPr lang="en-US"/>
              <a:t>© Spring EQ, LLC 2022, All Rights Reserved</a:t>
            </a:r>
            <a:endParaRPr lang="en-US" dirty="0"/>
          </a:p>
        </p:txBody>
      </p:sp>
      <p:sp>
        <p:nvSpPr>
          <p:cNvPr id="4" name="Slide Number Placeholder 3">
            <a:extLst>
              <a:ext uri="{FF2B5EF4-FFF2-40B4-BE49-F238E27FC236}">
                <a16:creationId xmlns:a16="http://schemas.microsoft.com/office/drawing/2014/main" id="{D2ADD6AA-D259-4F89-9A44-BDCD1111B49E}"/>
              </a:ext>
            </a:extLst>
          </p:cNvPr>
          <p:cNvSpPr>
            <a:spLocks noGrp="1"/>
          </p:cNvSpPr>
          <p:nvPr>
            <p:ph type="sldNum" sz="quarter" idx="12"/>
          </p:nvPr>
        </p:nvSpPr>
        <p:spPr/>
        <p:txBody>
          <a:bodyPr/>
          <a:lstStyle/>
          <a:p>
            <a:fld id="{49ABCAEC-7D34-E549-A96E-FCEDAADBE4B0}" type="slidenum">
              <a:rPr lang="en-US" smtClean="0"/>
              <a:t>21</a:t>
            </a:fld>
            <a:endParaRPr lang="en-US" dirty="0"/>
          </a:p>
        </p:txBody>
      </p:sp>
      <p:pic>
        <p:nvPicPr>
          <p:cNvPr id="7" name="Picture 6">
            <a:extLst>
              <a:ext uri="{FF2B5EF4-FFF2-40B4-BE49-F238E27FC236}">
                <a16:creationId xmlns:a16="http://schemas.microsoft.com/office/drawing/2014/main" id="{A6BDE17E-8DBF-0E1D-236A-381A15A23F13}"/>
              </a:ext>
            </a:extLst>
          </p:cNvPr>
          <p:cNvPicPr>
            <a:picLocks noChangeAspect="1"/>
          </p:cNvPicPr>
          <p:nvPr/>
        </p:nvPicPr>
        <p:blipFill>
          <a:blip r:embed="rId4"/>
          <a:stretch>
            <a:fillRect/>
          </a:stretch>
        </p:blipFill>
        <p:spPr>
          <a:xfrm>
            <a:off x="0" y="6501433"/>
            <a:ext cx="1338279" cy="347230"/>
          </a:xfrm>
          <a:prstGeom prst="rect">
            <a:avLst/>
          </a:prstGeom>
        </p:spPr>
      </p:pic>
    </p:spTree>
    <p:extLst>
      <p:ext uri="{BB962C8B-B14F-4D97-AF65-F5344CB8AC3E}">
        <p14:creationId xmlns:p14="http://schemas.microsoft.com/office/powerpoint/2010/main" val="20950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row: Right 23">
            <a:extLst>
              <a:ext uri="{FF2B5EF4-FFF2-40B4-BE49-F238E27FC236}">
                <a16:creationId xmlns:a16="http://schemas.microsoft.com/office/drawing/2014/main" id="{915BEF66-0E15-C2F1-66EA-4FBD29FFF4A8}"/>
              </a:ext>
            </a:extLst>
          </p:cNvPr>
          <p:cNvSpPr/>
          <p:nvPr/>
        </p:nvSpPr>
        <p:spPr>
          <a:xfrm>
            <a:off x="5252784" y="2433631"/>
            <a:ext cx="5114213" cy="653724"/>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165EA148-2154-1659-5900-4E4B5746926F}"/>
              </a:ext>
            </a:extLst>
          </p:cNvPr>
          <p:cNvSpPr/>
          <p:nvPr/>
        </p:nvSpPr>
        <p:spPr>
          <a:xfrm>
            <a:off x="386658" y="2433631"/>
            <a:ext cx="4761240" cy="637095"/>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0EF7360-37E7-0C41-A8F1-25EE2723E33D}"/>
              </a:ext>
            </a:extLst>
          </p:cNvPr>
          <p:cNvCxnSpPr/>
          <p:nvPr/>
        </p:nvCxnSpPr>
        <p:spPr>
          <a:xfrm>
            <a:off x="571500" y="6185043"/>
            <a:ext cx="1102802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321D54C0-73D4-EA48-8D3D-BFB52C851A52}"/>
              </a:ext>
            </a:extLst>
          </p:cNvPr>
          <p:cNvSpPr/>
          <p:nvPr/>
        </p:nvSpPr>
        <p:spPr>
          <a:xfrm>
            <a:off x="386658" y="1502305"/>
            <a:ext cx="10232427" cy="4193345"/>
          </a:xfrm>
          <a:prstGeom prst="roundRect">
            <a:avLst/>
          </a:prstGeom>
          <a:noFill/>
          <a:ln w="19050">
            <a:solidFill>
              <a:srgbClr val="278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B08C6A3-83AF-4352-9B33-6D11EFA45E42}"/>
              </a:ext>
            </a:extLst>
          </p:cNvPr>
          <p:cNvSpPr txBox="1"/>
          <p:nvPr/>
        </p:nvSpPr>
        <p:spPr>
          <a:xfrm>
            <a:off x="565150" y="1502306"/>
            <a:ext cx="5372663" cy="1585049"/>
          </a:xfrm>
          <a:prstGeom prst="rect">
            <a:avLst/>
          </a:prstGeom>
          <a:noFill/>
        </p:spPr>
        <p:txBody>
          <a:bodyPr wrap="square" rtlCol="0">
            <a:spAutoFit/>
          </a:bodyPr>
          <a:lstStyle/>
          <a:p>
            <a:pPr marL="114300" indent="0" algn="ctr">
              <a:spcBef>
                <a:spcPts val="0"/>
              </a:spcBef>
              <a:buClr>
                <a:srgbClr val="278A43"/>
              </a:buClr>
              <a:buNone/>
            </a:pPr>
            <a:r>
              <a:rPr lang="en-US" sz="2800" b="1" dirty="0">
                <a:solidFill>
                  <a:srgbClr val="278A43"/>
                </a:solidFill>
                <a:latin typeface="Arial" panose="020B0604020202020204" pitchFamily="34" charset="0"/>
                <a:ea typeface="Tahoma" panose="020B0604030504040204" pitchFamily="34" charset="0"/>
                <a:cs typeface="Arial" panose="020B0604020202020204" pitchFamily="34" charset="0"/>
              </a:rPr>
              <a:t>Earn Compensation on Home Equity Loans!!!</a:t>
            </a:r>
          </a:p>
          <a:p>
            <a:pPr marL="114300" indent="0">
              <a:spcBef>
                <a:spcPts val="0"/>
              </a:spcBef>
              <a:buClr>
                <a:srgbClr val="278A43"/>
              </a:buClr>
              <a:buNone/>
            </a:pPr>
            <a:endParaRPr lang="en-US" sz="2300" b="1" dirty="0">
              <a:solidFill>
                <a:srgbClr val="278A43"/>
              </a:solidFill>
              <a:latin typeface="Arial" panose="020B0604020202020204" pitchFamily="34" charset="0"/>
              <a:ea typeface="Tahoma" panose="020B0604030504040204" pitchFamily="34" charset="0"/>
              <a:cs typeface="Arial" panose="020B0604020202020204" pitchFamily="34" charset="0"/>
            </a:endParaRPr>
          </a:p>
          <a:p>
            <a:pPr marL="114300">
              <a:buClr>
                <a:srgbClr val="278A43"/>
              </a:buClr>
            </a:pPr>
            <a:r>
              <a:rPr lang="en-US" sz="1800" b="1" i="0" u="none" strike="noStrike" dirty="0">
                <a:solidFill>
                  <a:srgbClr val="000000"/>
                </a:solidFill>
                <a:effectLst/>
                <a:latin typeface="Arial" panose="020B0604020202020204" pitchFamily="34" charset="0"/>
              </a:rPr>
              <a:t> </a:t>
            </a:r>
          </a:p>
        </p:txBody>
      </p:sp>
      <p:sp>
        <p:nvSpPr>
          <p:cNvPr id="2" name="Title 1">
            <a:extLst>
              <a:ext uri="{FF2B5EF4-FFF2-40B4-BE49-F238E27FC236}">
                <a16:creationId xmlns:a16="http://schemas.microsoft.com/office/drawing/2014/main" id="{421301E9-1307-0061-999A-F00034E95E06}"/>
              </a:ext>
            </a:extLst>
          </p:cNvPr>
          <p:cNvSpPr txBox="1">
            <a:spLocks/>
          </p:cNvSpPr>
          <p:nvPr/>
        </p:nvSpPr>
        <p:spPr>
          <a:xfrm>
            <a:off x="565150" y="770890"/>
            <a:ext cx="7335835" cy="86741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6000" b="1" i="0" kern="1200">
                <a:solidFill>
                  <a:schemeClr val="tx1"/>
                </a:solidFill>
                <a:latin typeface="+mj-lt"/>
                <a:ea typeface="+mj-ea"/>
                <a:cs typeface="+mj-cs"/>
              </a:defRPr>
            </a:lvl1pPr>
          </a:lstStyle>
          <a:p>
            <a:r>
              <a:rPr lang="en-US" sz="4000">
                <a:solidFill>
                  <a:srgbClr val="00B050"/>
                </a:solidFill>
              </a:rPr>
              <a:t>Why Spring EQ?</a:t>
            </a:r>
            <a:endParaRPr lang="en-US" dirty="0"/>
          </a:p>
        </p:txBody>
      </p:sp>
      <p:sp>
        <p:nvSpPr>
          <p:cNvPr id="3" name="Footer Placeholder 2">
            <a:extLst>
              <a:ext uri="{FF2B5EF4-FFF2-40B4-BE49-F238E27FC236}">
                <a16:creationId xmlns:a16="http://schemas.microsoft.com/office/drawing/2014/main" id="{ADD09112-E010-C57D-AA55-2592627A85D6}"/>
              </a:ext>
            </a:extLst>
          </p:cNvPr>
          <p:cNvSpPr>
            <a:spLocks noGrp="1"/>
          </p:cNvSpPr>
          <p:nvPr>
            <p:ph type="ftr" sz="quarter" idx="11"/>
          </p:nvPr>
        </p:nvSpPr>
        <p:spPr/>
        <p:txBody>
          <a:bodyPr/>
          <a:lstStyle/>
          <a:p>
            <a:r>
              <a:rPr lang="en-US"/>
              <a:t>© Spring EQ, LLC 2022, All Rights Reserved</a:t>
            </a:r>
            <a:endParaRPr lang="en-US" dirty="0"/>
          </a:p>
        </p:txBody>
      </p:sp>
      <p:sp>
        <p:nvSpPr>
          <p:cNvPr id="6" name="Slide Number Placeholder 5">
            <a:extLst>
              <a:ext uri="{FF2B5EF4-FFF2-40B4-BE49-F238E27FC236}">
                <a16:creationId xmlns:a16="http://schemas.microsoft.com/office/drawing/2014/main" id="{534F32E6-ED1E-0EA6-3701-CE35E5EEE930}"/>
              </a:ext>
            </a:extLst>
          </p:cNvPr>
          <p:cNvSpPr>
            <a:spLocks noGrp="1"/>
          </p:cNvSpPr>
          <p:nvPr>
            <p:ph type="sldNum" sz="quarter" idx="12"/>
          </p:nvPr>
        </p:nvSpPr>
        <p:spPr/>
        <p:txBody>
          <a:bodyPr/>
          <a:lstStyle/>
          <a:p>
            <a:fld id="{49ABCAEC-7D34-E549-A96E-FCEDAADBE4B0}" type="slidenum">
              <a:rPr lang="en-US" smtClean="0"/>
              <a:t>22</a:t>
            </a:fld>
            <a:endParaRPr lang="en-US" dirty="0"/>
          </a:p>
        </p:txBody>
      </p:sp>
      <p:pic>
        <p:nvPicPr>
          <p:cNvPr id="9" name="Picture 8">
            <a:extLst>
              <a:ext uri="{FF2B5EF4-FFF2-40B4-BE49-F238E27FC236}">
                <a16:creationId xmlns:a16="http://schemas.microsoft.com/office/drawing/2014/main" id="{B6E71705-7287-7425-1DEF-11081CEEF16B}"/>
              </a:ext>
            </a:extLst>
          </p:cNvPr>
          <p:cNvPicPr>
            <a:picLocks noChangeAspect="1"/>
          </p:cNvPicPr>
          <p:nvPr/>
        </p:nvPicPr>
        <p:blipFill>
          <a:blip r:embed="rId3"/>
          <a:stretch>
            <a:fillRect/>
          </a:stretch>
        </p:blipFill>
        <p:spPr>
          <a:xfrm>
            <a:off x="0" y="6501433"/>
            <a:ext cx="1338279" cy="347230"/>
          </a:xfrm>
          <a:prstGeom prst="rect">
            <a:avLst/>
          </a:prstGeom>
        </p:spPr>
      </p:pic>
      <p:sp>
        <p:nvSpPr>
          <p:cNvPr id="5" name="TextBox 4">
            <a:extLst>
              <a:ext uri="{FF2B5EF4-FFF2-40B4-BE49-F238E27FC236}">
                <a16:creationId xmlns:a16="http://schemas.microsoft.com/office/drawing/2014/main" id="{7808C0D4-E5B7-B9D1-1BD1-C3883D92F263}"/>
              </a:ext>
            </a:extLst>
          </p:cNvPr>
          <p:cNvSpPr txBox="1"/>
          <p:nvPr/>
        </p:nvSpPr>
        <p:spPr>
          <a:xfrm>
            <a:off x="386658" y="2566072"/>
            <a:ext cx="4761240" cy="400110"/>
          </a:xfrm>
          <a:prstGeom prst="rect">
            <a:avLst/>
          </a:prstGeom>
          <a:noFill/>
        </p:spPr>
        <p:txBody>
          <a:bodyPr wrap="none" rtlCol="0">
            <a:spAutoFit/>
          </a:bodyPr>
          <a:lstStyle/>
          <a:p>
            <a:r>
              <a:rPr lang="en-US" sz="2000" b="1" dirty="0">
                <a:solidFill>
                  <a:srgbClr val="00B050"/>
                </a:solidFill>
              </a:rPr>
              <a:t>HOW COMPENSATION IS PAID ON…</a:t>
            </a:r>
          </a:p>
        </p:txBody>
      </p:sp>
      <p:sp>
        <p:nvSpPr>
          <p:cNvPr id="7" name="TextBox 6">
            <a:extLst>
              <a:ext uri="{FF2B5EF4-FFF2-40B4-BE49-F238E27FC236}">
                <a16:creationId xmlns:a16="http://schemas.microsoft.com/office/drawing/2014/main" id="{A74D2674-E661-7D53-05C9-9D97748EF90A}"/>
              </a:ext>
            </a:extLst>
          </p:cNvPr>
          <p:cNvSpPr txBox="1"/>
          <p:nvPr/>
        </p:nvSpPr>
        <p:spPr>
          <a:xfrm>
            <a:off x="516938" y="3024275"/>
            <a:ext cx="3217547" cy="615553"/>
          </a:xfrm>
          <a:prstGeom prst="rect">
            <a:avLst/>
          </a:prstGeom>
          <a:solidFill>
            <a:schemeClr val="bg1"/>
          </a:solidFill>
        </p:spPr>
        <p:txBody>
          <a:bodyPr wrap="none" rtlCol="0">
            <a:spAutoFit/>
          </a:bodyPr>
          <a:lstStyle/>
          <a:p>
            <a:r>
              <a:rPr lang="en-US" b="1" dirty="0">
                <a:solidFill>
                  <a:schemeClr val="accent2"/>
                </a:solidFill>
              </a:rPr>
              <a:t>HELOCS</a:t>
            </a:r>
          </a:p>
          <a:p>
            <a:r>
              <a:rPr lang="en-US" sz="1600" b="1" dirty="0">
                <a:solidFill>
                  <a:schemeClr val="accent2"/>
                </a:solidFill>
              </a:rPr>
              <a:t>Adjustable Rate Line-of-Credit</a:t>
            </a:r>
          </a:p>
        </p:txBody>
      </p:sp>
      <p:sp>
        <p:nvSpPr>
          <p:cNvPr id="11" name="TextBox 10">
            <a:extLst>
              <a:ext uri="{FF2B5EF4-FFF2-40B4-BE49-F238E27FC236}">
                <a16:creationId xmlns:a16="http://schemas.microsoft.com/office/drawing/2014/main" id="{E3D4D2AD-2179-CE7D-336A-8EF24BDB1B6F}"/>
              </a:ext>
            </a:extLst>
          </p:cNvPr>
          <p:cNvSpPr txBox="1"/>
          <p:nvPr/>
        </p:nvSpPr>
        <p:spPr>
          <a:xfrm>
            <a:off x="516938" y="3743923"/>
            <a:ext cx="4431021" cy="307777"/>
          </a:xfrm>
          <a:prstGeom prst="rect">
            <a:avLst/>
          </a:prstGeom>
          <a:solidFill>
            <a:schemeClr val="bg1"/>
          </a:solidFill>
        </p:spPr>
        <p:txBody>
          <a:bodyPr wrap="none" rtlCol="0">
            <a:spAutoFit/>
          </a:bodyPr>
          <a:lstStyle/>
          <a:p>
            <a:pPr marL="285750" indent="-285750">
              <a:buFont typeface="Wingdings" panose="05000000000000000000" pitchFamily="2" charset="2"/>
              <a:buChar char="v"/>
            </a:pPr>
            <a:r>
              <a:rPr lang="en-US" sz="1400" dirty="0"/>
              <a:t>Borrower Paid Compensation (BPC) is available</a:t>
            </a:r>
          </a:p>
        </p:txBody>
      </p:sp>
      <p:sp>
        <p:nvSpPr>
          <p:cNvPr id="12" name="TextBox 11">
            <a:extLst>
              <a:ext uri="{FF2B5EF4-FFF2-40B4-BE49-F238E27FC236}">
                <a16:creationId xmlns:a16="http://schemas.microsoft.com/office/drawing/2014/main" id="{7EE6010A-7A1F-3B80-5B9A-66324506AFD1}"/>
              </a:ext>
            </a:extLst>
          </p:cNvPr>
          <p:cNvSpPr txBox="1"/>
          <p:nvPr/>
        </p:nvSpPr>
        <p:spPr>
          <a:xfrm>
            <a:off x="516938" y="4167312"/>
            <a:ext cx="4714819" cy="523220"/>
          </a:xfrm>
          <a:prstGeom prst="rect">
            <a:avLst/>
          </a:prstGeom>
          <a:solidFill>
            <a:schemeClr val="bg1"/>
          </a:solidFill>
        </p:spPr>
        <p:txBody>
          <a:bodyPr wrap="square" rtlCol="0">
            <a:spAutoFit/>
          </a:bodyPr>
          <a:lstStyle/>
          <a:p>
            <a:pPr marL="285750" indent="-285750">
              <a:buFont typeface="Wingdings" panose="05000000000000000000" pitchFamily="2" charset="2"/>
              <a:buChar char="v"/>
            </a:pPr>
            <a:r>
              <a:rPr lang="en-US" sz="1400" dirty="0"/>
              <a:t>BPC is paid on the draw amount, not the total line of credit</a:t>
            </a:r>
          </a:p>
        </p:txBody>
      </p:sp>
      <p:sp>
        <p:nvSpPr>
          <p:cNvPr id="14" name="TextBox 13">
            <a:extLst>
              <a:ext uri="{FF2B5EF4-FFF2-40B4-BE49-F238E27FC236}">
                <a16:creationId xmlns:a16="http://schemas.microsoft.com/office/drawing/2014/main" id="{0424B29A-5E15-4306-DDA5-FF19D84461AC}"/>
              </a:ext>
            </a:extLst>
          </p:cNvPr>
          <p:cNvSpPr txBox="1"/>
          <p:nvPr/>
        </p:nvSpPr>
        <p:spPr>
          <a:xfrm>
            <a:off x="516938" y="4741301"/>
            <a:ext cx="5114213" cy="523220"/>
          </a:xfrm>
          <a:prstGeom prst="rect">
            <a:avLst/>
          </a:prstGeom>
          <a:solidFill>
            <a:schemeClr val="bg1"/>
          </a:solidFill>
        </p:spPr>
        <p:txBody>
          <a:bodyPr wrap="square" rtlCol="0">
            <a:spAutoFit/>
          </a:bodyPr>
          <a:lstStyle/>
          <a:p>
            <a:pPr marL="285750" indent="-285750">
              <a:buFont typeface="Wingdings" panose="05000000000000000000" pitchFamily="2" charset="2"/>
              <a:buChar char="v"/>
            </a:pPr>
            <a:r>
              <a:rPr lang="en-US" sz="1400" dirty="0"/>
              <a:t>You can charge from $0 up to the compensation agreement on file</a:t>
            </a:r>
          </a:p>
        </p:txBody>
      </p:sp>
      <p:sp>
        <p:nvSpPr>
          <p:cNvPr id="23" name="TextBox 22">
            <a:extLst>
              <a:ext uri="{FF2B5EF4-FFF2-40B4-BE49-F238E27FC236}">
                <a16:creationId xmlns:a16="http://schemas.microsoft.com/office/drawing/2014/main" id="{8A6BA8CC-A185-D4D5-8B74-E6D4F6BE0D0D}"/>
              </a:ext>
            </a:extLst>
          </p:cNvPr>
          <p:cNvSpPr txBox="1"/>
          <p:nvPr/>
        </p:nvSpPr>
        <p:spPr>
          <a:xfrm>
            <a:off x="5358785" y="2552123"/>
            <a:ext cx="4761240" cy="400110"/>
          </a:xfrm>
          <a:prstGeom prst="rect">
            <a:avLst/>
          </a:prstGeom>
          <a:noFill/>
        </p:spPr>
        <p:txBody>
          <a:bodyPr wrap="none" rtlCol="0">
            <a:spAutoFit/>
          </a:bodyPr>
          <a:lstStyle/>
          <a:p>
            <a:r>
              <a:rPr lang="en-US" sz="2000" b="1" dirty="0">
                <a:solidFill>
                  <a:srgbClr val="00B050"/>
                </a:solidFill>
              </a:rPr>
              <a:t>HOW COMPENSATION IS PAID ON…</a:t>
            </a:r>
          </a:p>
        </p:txBody>
      </p:sp>
      <p:sp>
        <p:nvSpPr>
          <p:cNvPr id="25" name="TextBox 24">
            <a:extLst>
              <a:ext uri="{FF2B5EF4-FFF2-40B4-BE49-F238E27FC236}">
                <a16:creationId xmlns:a16="http://schemas.microsoft.com/office/drawing/2014/main" id="{E862142D-37AE-385A-F6F6-361DE2A36F47}"/>
              </a:ext>
            </a:extLst>
          </p:cNvPr>
          <p:cNvSpPr txBox="1"/>
          <p:nvPr/>
        </p:nvSpPr>
        <p:spPr>
          <a:xfrm>
            <a:off x="5358785" y="3070596"/>
            <a:ext cx="1800493" cy="615553"/>
          </a:xfrm>
          <a:prstGeom prst="rect">
            <a:avLst/>
          </a:prstGeom>
          <a:solidFill>
            <a:schemeClr val="bg1"/>
          </a:solidFill>
        </p:spPr>
        <p:txBody>
          <a:bodyPr wrap="none" rtlCol="0">
            <a:spAutoFit/>
          </a:bodyPr>
          <a:lstStyle/>
          <a:p>
            <a:r>
              <a:rPr lang="en-US" b="1" dirty="0">
                <a:solidFill>
                  <a:schemeClr val="accent2"/>
                </a:solidFill>
              </a:rPr>
              <a:t>HELOANS</a:t>
            </a:r>
          </a:p>
          <a:p>
            <a:r>
              <a:rPr lang="en-US" sz="1600" b="1" dirty="0">
                <a:solidFill>
                  <a:schemeClr val="accent2"/>
                </a:solidFill>
              </a:rPr>
              <a:t>Fixed Rate Loan</a:t>
            </a:r>
          </a:p>
        </p:txBody>
      </p:sp>
      <p:sp>
        <p:nvSpPr>
          <p:cNvPr id="26" name="TextBox 25">
            <a:extLst>
              <a:ext uri="{FF2B5EF4-FFF2-40B4-BE49-F238E27FC236}">
                <a16:creationId xmlns:a16="http://schemas.microsoft.com/office/drawing/2014/main" id="{7FDE95FD-E0F7-7E06-4543-C9418A467477}"/>
              </a:ext>
            </a:extLst>
          </p:cNvPr>
          <p:cNvSpPr txBox="1"/>
          <p:nvPr/>
        </p:nvSpPr>
        <p:spPr>
          <a:xfrm>
            <a:off x="5358785" y="3743923"/>
            <a:ext cx="4754828" cy="307777"/>
          </a:xfrm>
          <a:prstGeom prst="rect">
            <a:avLst/>
          </a:prstGeom>
          <a:solidFill>
            <a:schemeClr val="bg1"/>
          </a:solidFill>
        </p:spPr>
        <p:txBody>
          <a:bodyPr wrap="none" rtlCol="0">
            <a:spAutoFit/>
          </a:bodyPr>
          <a:lstStyle/>
          <a:p>
            <a:pPr marL="285750" indent="-285750">
              <a:buFont typeface="Wingdings" panose="05000000000000000000" pitchFamily="2" charset="2"/>
              <a:buChar char="v"/>
            </a:pPr>
            <a:r>
              <a:rPr lang="en-US" sz="1400" dirty="0"/>
              <a:t>Borrower Paid Compensation (BPC) or Lender Paid</a:t>
            </a:r>
          </a:p>
        </p:txBody>
      </p:sp>
      <p:sp>
        <p:nvSpPr>
          <p:cNvPr id="27" name="TextBox 26">
            <a:extLst>
              <a:ext uri="{FF2B5EF4-FFF2-40B4-BE49-F238E27FC236}">
                <a16:creationId xmlns:a16="http://schemas.microsoft.com/office/drawing/2014/main" id="{C033CAAE-2AD1-70FA-F83E-1EFCA38C4AD1}"/>
              </a:ext>
            </a:extLst>
          </p:cNvPr>
          <p:cNvSpPr txBox="1"/>
          <p:nvPr/>
        </p:nvSpPr>
        <p:spPr>
          <a:xfrm>
            <a:off x="5358786" y="4188828"/>
            <a:ext cx="5008212" cy="523220"/>
          </a:xfrm>
          <a:prstGeom prst="rect">
            <a:avLst/>
          </a:prstGeom>
          <a:solidFill>
            <a:schemeClr val="bg1"/>
          </a:solidFill>
        </p:spPr>
        <p:txBody>
          <a:bodyPr wrap="square" rtlCol="0">
            <a:spAutoFit/>
          </a:bodyPr>
          <a:lstStyle/>
          <a:p>
            <a:pPr marL="285750" indent="-285750">
              <a:buFont typeface="Wingdings" panose="05000000000000000000" pitchFamily="2" charset="2"/>
              <a:buChar char="v"/>
            </a:pPr>
            <a:r>
              <a:rPr lang="en-US" sz="1400" dirty="0"/>
              <a:t>BPC – you can charge $0 up to the compensation amount agreement on file</a:t>
            </a:r>
          </a:p>
        </p:txBody>
      </p:sp>
      <p:sp>
        <p:nvSpPr>
          <p:cNvPr id="28" name="TextBox 27">
            <a:extLst>
              <a:ext uri="{FF2B5EF4-FFF2-40B4-BE49-F238E27FC236}">
                <a16:creationId xmlns:a16="http://schemas.microsoft.com/office/drawing/2014/main" id="{7B78D96F-331D-5213-D073-57AF11915793}"/>
              </a:ext>
            </a:extLst>
          </p:cNvPr>
          <p:cNvSpPr txBox="1"/>
          <p:nvPr/>
        </p:nvSpPr>
        <p:spPr>
          <a:xfrm>
            <a:off x="5358785" y="4708268"/>
            <a:ext cx="4537569" cy="738664"/>
          </a:xfrm>
          <a:prstGeom prst="rect">
            <a:avLst/>
          </a:prstGeom>
          <a:solidFill>
            <a:schemeClr val="bg1"/>
          </a:solidFill>
        </p:spPr>
        <p:txBody>
          <a:bodyPr wrap="square" rtlCol="0">
            <a:spAutoFit/>
          </a:bodyPr>
          <a:lstStyle/>
          <a:p>
            <a:pPr marL="285750" indent="-285750">
              <a:buFont typeface="Wingdings" panose="05000000000000000000" pitchFamily="2" charset="2"/>
              <a:buChar char="v"/>
            </a:pPr>
            <a:r>
              <a:rPr lang="en-US" sz="1400" dirty="0"/>
              <a:t>LPC – your fee is paid by Spring EQ and must equal your compensation amount agreement on file</a:t>
            </a:r>
          </a:p>
        </p:txBody>
      </p:sp>
    </p:spTree>
    <p:extLst>
      <p:ext uri="{BB962C8B-B14F-4D97-AF65-F5344CB8AC3E}">
        <p14:creationId xmlns:p14="http://schemas.microsoft.com/office/powerpoint/2010/main" val="404452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randombar(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4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4" grpId="0" animBg="1"/>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03C9-F5E5-DE17-B6FA-E7E491A4BC75}"/>
              </a:ext>
            </a:extLst>
          </p:cNvPr>
          <p:cNvSpPr>
            <a:spLocks noGrp="1"/>
          </p:cNvSpPr>
          <p:nvPr>
            <p:ph type="title"/>
          </p:nvPr>
        </p:nvSpPr>
        <p:spPr>
          <a:xfrm>
            <a:off x="565150" y="770890"/>
            <a:ext cx="7335835" cy="867410"/>
          </a:xfrm>
        </p:spPr>
        <p:txBody>
          <a:bodyPr/>
          <a:lstStyle/>
          <a:p>
            <a:r>
              <a:rPr lang="en-US" sz="4000" b="1" dirty="0">
                <a:solidFill>
                  <a:srgbClr val="00B050"/>
                </a:solidFill>
              </a:rPr>
              <a:t>Why Spring EQ?</a:t>
            </a:r>
            <a:endParaRPr lang="en-US" dirty="0"/>
          </a:p>
        </p:txBody>
      </p:sp>
      <p:pic>
        <p:nvPicPr>
          <p:cNvPr id="7" name="Content Placeholder 6">
            <a:extLst>
              <a:ext uri="{FF2B5EF4-FFF2-40B4-BE49-F238E27FC236}">
                <a16:creationId xmlns:a16="http://schemas.microsoft.com/office/drawing/2014/main" id="{FC6D8EDD-64AD-80F8-FBE8-26CDF8B67DF7}"/>
              </a:ext>
            </a:extLst>
          </p:cNvPr>
          <p:cNvPicPr>
            <a:picLocks noGrp="1" noChangeAspect="1"/>
          </p:cNvPicPr>
          <p:nvPr>
            <p:ph idx="1"/>
          </p:nvPr>
        </p:nvPicPr>
        <p:blipFill>
          <a:blip r:embed="rId3"/>
          <a:stretch>
            <a:fillRect/>
          </a:stretch>
        </p:blipFill>
        <p:spPr>
          <a:xfrm>
            <a:off x="565150" y="2057400"/>
            <a:ext cx="9616441" cy="3602620"/>
          </a:xfrm>
        </p:spPr>
      </p:pic>
      <p:sp>
        <p:nvSpPr>
          <p:cNvPr id="3" name="Footer Placeholder 2">
            <a:extLst>
              <a:ext uri="{FF2B5EF4-FFF2-40B4-BE49-F238E27FC236}">
                <a16:creationId xmlns:a16="http://schemas.microsoft.com/office/drawing/2014/main" id="{437ADCD3-72BB-CA7F-D1D0-017DF1E354BB}"/>
              </a:ext>
            </a:extLst>
          </p:cNvPr>
          <p:cNvSpPr>
            <a:spLocks noGrp="1"/>
          </p:cNvSpPr>
          <p:nvPr>
            <p:ph type="ftr" sz="quarter" idx="11"/>
          </p:nvPr>
        </p:nvSpPr>
        <p:spPr/>
        <p:txBody>
          <a:bodyPr/>
          <a:lstStyle/>
          <a:p>
            <a:r>
              <a:rPr lang="en-US"/>
              <a:t>© Spring EQ, LLC 2022, All Rights Reserved</a:t>
            </a:r>
            <a:endParaRPr lang="en-US" dirty="0"/>
          </a:p>
        </p:txBody>
      </p:sp>
      <p:sp>
        <p:nvSpPr>
          <p:cNvPr id="4" name="Slide Number Placeholder 3">
            <a:extLst>
              <a:ext uri="{FF2B5EF4-FFF2-40B4-BE49-F238E27FC236}">
                <a16:creationId xmlns:a16="http://schemas.microsoft.com/office/drawing/2014/main" id="{85E2C9F9-CC64-A17D-617C-FACA0D8DE219}"/>
              </a:ext>
            </a:extLst>
          </p:cNvPr>
          <p:cNvSpPr>
            <a:spLocks noGrp="1"/>
          </p:cNvSpPr>
          <p:nvPr>
            <p:ph type="sldNum" sz="quarter" idx="12"/>
          </p:nvPr>
        </p:nvSpPr>
        <p:spPr/>
        <p:txBody>
          <a:bodyPr/>
          <a:lstStyle/>
          <a:p>
            <a:fld id="{49ABCAEC-7D34-E549-A96E-FCEDAADBE4B0}" type="slidenum">
              <a:rPr lang="en-US" smtClean="0"/>
              <a:t>23</a:t>
            </a:fld>
            <a:endParaRPr lang="en-US"/>
          </a:p>
        </p:txBody>
      </p:sp>
      <p:pic>
        <p:nvPicPr>
          <p:cNvPr id="6" name="Picture 5">
            <a:extLst>
              <a:ext uri="{FF2B5EF4-FFF2-40B4-BE49-F238E27FC236}">
                <a16:creationId xmlns:a16="http://schemas.microsoft.com/office/drawing/2014/main" id="{44310C64-A29A-D53D-1E6E-63AA22D3A4B9}"/>
              </a:ext>
            </a:extLst>
          </p:cNvPr>
          <p:cNvPicPr>
            <a:picLocks noChangeAspect="1"/>
          </p:cNvPicPr>
          <p:nvPr/>
        </p:nvPicPr>
        <p:blipFill>
          <a:blip r:embed="rId4"/>
          <a:stretch>
            <a:fillRect/>
          </a:stretch>
        </p:blipFill>
        <p:spPr>
          <a:xfrm>
            <a:off x="0" y="6501433"/>
            <a:ext cx="1338279" cy="347230"/>
          </a:xfrm>
          <a:prstGeom prst="rect">
            <a:avLst/>
          </a:prstGeom>
        </p:spPr>
      </p:pic>
    </p:spTree>
    <p:extLst>
      <p:ext uri="{BB962C8B-B14F-4D97-AF65-F5344CB8AC3E}">
        <p14:creationId xmlns:p14="http://schemas.microsoft.com/office/powerpoint/2010/main" val="4240107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03C9-F5E5-DE17-B6FA-E7E491A4BC75}"/>
              </a:ext>
            </a:extLst>
          </p:cNvPr>
          <p:cNvSpPr>
            <a:spLocks noGrp="1"/>
          </p:cNvSpPr>
          <p:nvPr>
            <p:ph type="title"/>
          </p:nvPr>
        </p:nvSpPr>
        <p:spPr>
          <a:xfrm>
            <a:off x="565150" y="770890"/>
            <a:ext cx="7335835" cy="867410"/>
          </a:xfrm>
        </p:spPr>
        <p:txBody>
          <a:bodyPr/>
          <a:lstStyle/>
          <a:p>
            <a:r>
              <a:rPr lang="en-US" sz="4000" b="1" dirty="0">
                <a:solidFill>
                  <a:srgbClr val="00B050"/>
                </a:solidFill>
              </a:rPr>
              <a:t>Why Spring EQ?</a:t>
            </a:r>
            <a:endParaRPr lang="en-US" dirty="0"/>
          </a:p>
        </p:txBody>
      </p:sp>
      <p:sp>
        <p:nvSpPr>
          <p:cNvPr id="3" name="Footer Placeholder 2">
            <a:extLst>
              <a:ext uri="{FF2B5EF4-FFF2-40B4-BE49-F238E27FC236}">
                <a16:creationId xmlns:a16="http://schemas.microsoft.com/office/drawing/2014/main" id="{1FE032E4-31B6-79A6-3C25-E681C11C5536}"/>
              </a:ext>
            </a:extLst>
          </p:cNvPr>
          <p:cNvSpPr>
            <a:spLocks noGrp="1"/>
          </p:cNvSpPr>
          <p:nvPr>
            <p:ph type="ftr" sz="quarter" idx="11"/>
          </p:nvPr>
        </p:nvSpPr>
        <p:spPr/>
        <p:txBody>
          <a:bodyPr/>
          <a:lstStyle/>
          <a:p>
            <a:r>
              <a:rPr lang="en-US"/>
              <a:t>© Spring EQ, LLC 2022, All Rights Reserved</a:t>
            </a:r>
            <a:endParaRPr lang="en-US" dirty="0"/>
          </a:p>
        </p:txBody>
      </p:sp>
      <p:sp>
        <p:nvSpPr>
          <p:cNvPr id="4" name="Slide Number Placeholder 3">
            <a:extLst>
              <a:ext uri="{FF2B5EF4-FFF2-40B4-BE49-F238E27FC236}">
                <a16:creationId xmlns:a16="http://schemas.microsoft.com/office/drawing/2014/main" id="{EA9AF30E-7F76-6143-DA83-84F1F99C40E5}"/>
              </a:ext>
            </a:extLst>
          </p:cNvPr>
          <p:cNvSpPr>
            <a:spLocks noGrp="1"/>
          </p:cNvSpPr>
          <p:nvPr>
            <p:ph type="sldNum" sz="quarter" idx="12"/>
          </p:nvPr>
        </p:nvSpPr>
        <p:spPr/>
        <p:txBody>
          <a:bodyPr/>
          <a:lstStyle/>
          <a:p>
            <a:fld id="{49ABCAEC-7D34-E549-A96E-FCEDAADBE4B0}" type="slidenum">
              <a:rPr lang="en-US" smtClean="0"/>
              <a:t>24</a:t>
            </a:fld>
            <a:endParaRPr lang="en-US"/>
          </a:p>
        </p:txBody>
      </p:sp>
      <p:pic>
        <p:nvPicPr>
          <p:cNvPr id="9" name="Content Placeholder 8">
            <a:extLst>
              <a:ext uri="{FF2B5EF4-FFF2-40B4-BE49-F238E27FC236}">
                <a16:creationId xmlns:a16="http://schemas.microsoft.com/office/drawing/2014/main" id="{72C88712-7326-E23F-52D0-73344E623D49}"/>
              </a:ext>
            </a:extLst>
          </p:cNvPr>
          <p:cNvPicPr>
            <a:picLocks noGrp="1" noChangeAspect="1"/>
          </p:cNvPicPr>
          <p:nvPr>
            <p:ph idx="1"/>
          </p:nvPr>
        </p:nvPicPr>
        <p:blipFill>
          <a:blip r:embed="rId3"/>
          <a:stretch>
            <a:fillRect/>
          </a:stretch>
        </p:blipFill>
        <p:spPr>
          <a:xfrm>
            <a:off x="565150" y="1935647"/>
            <a:ext cx="9208515" cy="4151463"/>
          </a:xfrm>
        </p:spPr>
      </p:pic>
      <p:pic>
        <p:nvPicPr>
          <p:cNvPr id="7" name="Picture 6">
            <a:extLst>
              <a:ext uri="{FF2B5EF4-FFF2-40B4-BE49-F238E27FC236}">
                <a16:creationId xmlns:a16="http://schemas.microsoft.com/office/drawing/2014/main" id="{B5406744-4B02-5552-794B-53DD01D8C2A7}"/>
              </a:ext>
            </a:extLst>
          </p:cNvPr>
          <p:cNvPicPr>
            <a:picLocks noChangeAspect="1"/>
          </p:cNvPicPr>
          <p:nvPr/>
        </p:nvPicPr>
        <p:blipFill>
          <a:blip r:embed="rId4"/>
          <a:stretch>
            <a:fillRect/>
          </a:stretch>
        </p:blipFill>
        <p:spPr>
          <a:xfrm>
            <a:off x="0" y="6501433"/>
            <a:ext cx="1338279" cy="347230"/>
          </a:xfrm>
          <a:prstGeom prst="rect">
            <a:avLst/>
          </a:prstGeom>
        </p:spPr>
      </p:pic>
    </p:spTree>
    <p:extLst>
      <p:ext uri="{BB962C8B-B14F-4D97-AF65-F5344CB8AC3E}">
        <p14:creationId xmlns:p14="http://schemas.microsoft.com/office/powerpoint/2010/main" val="4112828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F08FC7A2-BFD7-6247-80D8-22A6E83E604E}"/>
              </a:ext>
            </a:extLst>
          </p:cNvPr>
          <p:cNvPicPr>
            <a:picLocks noChangeAspect="1"/>
          </p:cNvPicPr>
          <p:nvPr/>
        </p:nvPicPr>
        <p:blipFill>
          <a:blip r:embed="rId3"/>
          <a:stretch>
            <a:fillRect/>
          </a:stretch>
        </p:blipFill>
        <p:spPr>
          <a:xfrm>
            <a:off x="9913616" y="6269507"/>
            <a:ext cx="1970289" cy="523220"/>
          </a:xfrm>
          <a:prstGeom prst="rect">
            <a:avLst/>
          </a:prstGeom>
        </p:spPr>
      </p:pic>
      <p:cxnSp>
        <p:nvCxnSpPr>
          <p:cNvPr id="13" name="Straight Connector 12">
            <a:extLst>
              <a:ext uri="{FF2B5EF4-FFF2-40B4-BE49-F238E27FC236}">
                <a16:creationId xmlns:a16="http://schemas.microsoft.com/office/drawing/2014/main" id="{40EF7360-37E7-0C41-A8F1-25EE2723E33D}"/>
              </a:ext>
            </a:extLst>
          </p:cNvPr>
          <p:cNvCxnSpPr/>
          <p:nvPr/>
        </p:nvCxnSpPr>
        <p:spPr>
          <a:xfrm>
            <a:off x="571500" y="6185043"/>
            <a:ext cx="1102802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525DECC7-58AA-1E47-B8C2-0EECDBF31221}"/>
              </a:ext>
            </a:extLst>
          </p:cNvPr>
          <p:cNvSpPr/>
          <p:nvPr/>
        </p:nvSpPr>
        <p:spPr>
          <a:xfrm>
            <a:off x="233471" y="2139961"/>
            <a:ext cx="9820057" cy="2859853"/>
          </a:xfrm>
          <a:prstGeom prst="roundRect">
            <a:avLst/>
          </a:prstGeom>
          <a:noFill/>
          <a:ln w="19050">
            <a:solidFill>
              <a:srgbClr val="278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7205F57-76B8-974E-9822-BD7994D2C54D}"/>
              </a:ext>
            </a:extLst>
          </p:cNvPr>
          <p:cNvSpPr txBox="1"/>
          <p:nvPr/>
        </p:nvSpPr>
        <p:spPr>
          <a:xfrm>
            <a:off x="5974813" y="6482918"/>
            <a:ext cx="242374" cy="215444"/>
          </a:xfrm>
          <a:prstGeom prst="rect">
            <a:avLst/>
          </a:prstGeom>
          <a:noFill/>
        </p:spPr>
        <p:txBody>
          <a:bodyPr wrap="none" rtlCol="0">
            <a:spAutoFit/>
          </a:bodyPr>
          <a:lstStyle/>
          <a:p>
            <a:fld id="{3FBE7C20-5DA4-C343-9FB8-5A60DDA7051A}" type="slidenum">
              <a:rPr lang="en-US" sz="800" smtClean="0">
                <a:latin typeface="Arial" panose="020B0604020202020204" pitchFamily="34" charset="0"/>
                <a:cs typeface="Arial" panose="020B0604020202020204" pitchFamily="34" charset="0"/>
              </a:rPr>
              <a:t>25</a:t>
            </a:fld>
            <a:endParaRPr lang="en-US" sz="8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36A1E6F-C29F-6E44-991A-8EF11442B2C3}"/>
              </a:ext>
            </a:extLst>
          </p:cNvPr>
          <p:cNvSpPr txBox="1"/>
          <p:nvPr/>
        </p:nvSpPr>
        <p:spPr>
          <a:xfrm>
            <a:off x="4736724" y="6674437"/>
            <a:ext cx="2718552" cy="21544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 Spring EQ, LLC 2022, All Rights Reserved</a:t>
            </a:r>
          </a:p>
        </p:txBody>
      </p:sp>
      <p:sp>
        <p:nvSpPr>
          <p:cNvPr id="4" name="TextBox 3">
            <a:extLst>
              <a:ext uri="{FF2B5EF4-FFF2-40B4-BE49-F238E27FC236}">
                <a16:creationId xmlns:a16="http://schemas.microsoft.com/office/drawing/2014/main" id="{C038AD6E-1996-4A98-8941-83FF28D27D1C}"/>
              </a:ext>
            </a:extLst>
          </p:cNvPr>
          <p:cNvSpPr txBox="1"/>
          <p:nvPr/>
        </p:nvSpPr>
        <p:spPr>
          <a:xfrm>
            <a:off x="455753" y="2262171"/>
            <a:ext cx="8665098" cy="2708434"/>
          </a:xfrm>
          <a:prstGeom prst="rect">
            <a:avLst/>
          </a:prstGeom>
          <a:noFill/>
        </p:spPr>
        <p:txBody>
          <a:bodyPr wrap="square" rtlCol="0">
            <a:spAutoFit/>
          </a:bodyPr>
          <a:lstStyle/>
          <a:p>
            <a:pPr marL="285750" indent="-285750">
              <a:buFont typeface="Arial" panose="020B0604020202020204" pitchFamily="34" charset="0"/>
              <a:buChar char="•"/>
            </a:pPr>
            <a:r>
              <a:rPr lang="en-US" b="1" u="sng" dirty="0">
                <a:latin typeface="Arial" panose="020B0604020202020204" pitchFamily="34" charset="0"/>
                <a:cs typeface="Arial" panose="020B0604020202020204" pitchFamily="34" charset="0"/>
              </a:rPr>
              <a:t>Home Equity Loans </a:t>
            </a:r>
            <a:r>
              <a:rPr lang="en-US" dirty="0">
                <a:latin typeface="Arial" panose="020B0604020202020204" pitchFamily="34" charset="0"/>
                <a:cs typeface="Arial" panose="020B0604020202020204" pitchFamily="34" charset="0"/>
              </a:rPr>
              <a:t>– Use the Equity built up in your home</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u="sng" dirty="0">
                <a:latin typeface="Arial" panose="020B0604020202020204" pitchFamily="34" charset="0"/>
                <a:cs typeface="Arial" panose="020B0604020202020204" pitchFamily="34" charset="0"/>
              </a:rPr>
              <a:t>Why Cash Out </a:t>
            </a:r>
            <a:r>
              <a:rPr lang="en-US" dirty="0">
                <a:latin typeface="Arial" panose="020B0604020202020204" pitchFamily="34" charset="0"/>
                <a:cs typeface="Arial" panose="020B0604020202020204" pitchFamily="34" charset="0"/>
              </a:rPr>
              <a:t>– Best option to tap into that equity for life events, such as debt consolidation, home improvement, investment purposes, etc.</a:t>
            </a:r>
          </a:p>
          <a:p>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u="sng" dirty="0">
                <a:latin typeface="Arial" panose="020B0604020202020204" pitchFamily="34" charset="0"/>
                <a:cs typeface="Arial" panose="020B0604020202020204" pitchFamily="34" charset="0"/>
              </a:rPr>
              <a:t>Why Now </a:t>
            </a:r>
            <a:r>
              <a:rPr lang="en-US" dirty="0">
                <a:latin typeface="Arial" panose="020B0604020202020204" pitchFamily="34" charset="0"/>
                <a:cs typeface="Arial" panose="020B0604020202020204" pitchFamily="34" charset="0"/>
              </a:rPr>
              <a:t>– Record levels of built up equity, rising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mortgage rates, homeowners staying in their homes longer</a:t>
            </a:r>
          </a:p>
          <a:p>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u="sng" dirty="0">
                <a:latin typeface="Arial" panose="020B0604020202020204" pitchFamily="34" charset="0"/>
                <a:cs typeface="Arial" panose="020B0604020202020204" pitchFamily="34" charset="0"/>
              </a:rPr>
              <a:t>Why Spring EQ </a:t>
            </a:r>
            <a:r>
              <a:rPr lang="en-US" dirty="0">
                <a:latin typeface="Arial" panose="020B0604020202020204" pitchFamily="34" charset="0"/>
                <a:cs typeface="Arial" panose="020B0604020202020204" pitchFamily="34" charset="0"/>
              </a:rPr>
              <a:t>– This is all we do, and have been doing it for years, offering the broadest product offerings in the industry. </a:t>
            </a:r>
          </a:p>
        </p:txBody>
      </p:sp>
      <p:pic>
        <p:nvPicPr>
          <p:cNvPr id="24" name="Picture 2">
            <a:extLst>
              <a:ext uri="{FF2B5EF4-FFF2-40B4-BE49-F238E27FC236}">
                <a16:creationId xmlns:a16="http://schemas.microsoft.com/office/drawing/2014/main" id="{B596B526-F293-4477-BB48-333F614088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993" t="9292" r="39427" b="13049"/>
          <a:stretch/>
        </p:blipFill>
        <p:spPr bwMode="auto">
          <a:xfrm>
            <a:off x="9204206" y="3238292"/>
            <a:ext cx="1842838" cy="2648877"/>
          </a:xfrm>
          <a:prstGeom prst="round2DiagRect">
            <a:avLst>
              <a:gd name="adj1" fmla="val 16667"/>
              <a:gd name="adj2" fmla="val 0"/>
            </a:avLst>
          </a:prstGeom>
          <a:ln w="88900" cap="sq">
            <a:solidFill>
              <a:srgbClr val="FFFFFF"/>
            </a:solidFill>
            <a:miter lim="800000"/>
          </a:ln>
          <a:effectLst>
            <a:outerShdw blurRad="889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46EDB49-826C-21D4-3673-4D3CD642D123}"/>
              </a:ext>
            </a:extLst>
          </p:cNvPr>
          <p:cNvSpPr txBox="1">
            <a:spLocks/>
          </p:cNvSpPr>
          <p:nvPr/>
        </p:nvSpPr>
        <p:spPr>
          <a:xfrm>
            <a:off x="565150" y="770890"/>
            <a:ext cx="7335835" cy="126898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6000" b="1" i="0" kern="1200">
                <a:solidFill>
                  <a:schemeClr val="tx1"/>
                </a:solidFill>
                <a:latin typeface="+mj-lt"/>
                <a:ea typeface="+mj-ea"/>
                <a:cs typeface="+mj-cs"/>
              </a:defRPr>
            </a:lvl1pPr>
          </a:lstStyle>
          <a:p>
            <a:r>
              <a:rPr lang="en-US" sz="4000" dirty="0">
                <a:solidFill>
                  <a:srgbClr val="00B050"/>
                </a:solidFill>
              </a:rPr>
              <a:t>In Summary</a:t>
            </a:r>
            <a:endParaRPr lang="en-US" dirty="0"/>
          </a:p>
        </p:txBody>
      </p:sp>
    </p:spTree>
    <p:extLst>
      <p:ext uri="{BB962C8B-B14F-4D97-AF65-F5344CB8AC3E}">
        <p14:creationId xmlns:p14="http://schemas.microsoft.com/office/powerpoint/2010/main" val="407185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7" name="Group 366">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368" name="Oval 367">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0"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1" name="Oval 370">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5"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6" name="Oval 375">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1"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2" name="Oval 381">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6"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7"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8"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9"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0"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1"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93" name="Straight Connector 392">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95" name="Rectangle 394">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F03C9-F5E5-DE17-B6FA-E7E491A4BC75}"/>
              </a:ext>
            </a:extLst>
          </p:cNvPr>
          <p:cNvSpPr>
            <a:spLocks noGrp="1"/>
          </p:cNvSpPr>
          <p:nvPr>
            <p:ph type="title"/>
          </p:nvPr>
        </p:nvSpPr>
        <p:spPr>
          <a:xfrm>
            <a:off x="565149" y="3166731"/>
            <a:ext cx="5066001" cy="2866405"/>
          </a:xfrm>
        </p:spPr>
        <p:txBody>
          <a:bodyPr vert="horz" lIns="91440" tIns="45720" rIns="91440" bIns="45720" rtlCol="0" anchor="t">
            <a:normAutofit/>
          </a:bodyPr>
          <a:lstStyle/>
          <a:p>
            <a:r>
              <a:rPr lang="en-US" sz="1800" dirty="0"/>
              <a:t>To Become A Partner, Visit Our Website At:</a:t>
            </a:r>
            <a:br>
              <a:rPr lang="en-US" sz="1800" dirty="0"/>
            </a:br>
            <a:r>
              <a:rPr lang="en-US" sz="1800" u="sng" dirty="0">
                <a:solidFill>
                  <a:schemeClr val="accent2"/>
                </a:solidFill>
                <a:hlinkClick r:id="rId3">
                  <a:extLst>
                    <a:ext uri="{A12FA001-AC4F-418D-AE19-62706E023703}">
                      <ahyp:hlinkClr xmlns:ahyp="http://schemas.microsoft.com/office/drawing/2018/hyperlinkcolor" val="tx"/>
                    </a:ext>
                  </a:extLst>
                </a:hlinkClick>
              </a:rPr>
              <a:t>www.wholesale.springeq.com/become-a-partner</a:t>
            </a:r>
            <a:br>
              <a:rPr lang="en-US" sz="1800" dirty="0"/>
            </a:br>
            <a:r>
              <a:rPr lang="en-US" sz="1800" dirty="0"/>
              <a:t> </a:t>
            </a:r>
            <a:br>
              <a:rPr lang="en-US" sz="1800" dirty="0"/>
            </a:br>
            <a:r>
              <a:rPr lang="en-US" sz="1800" dirty="0"/>
              <a:t>For More Info About Spring EQ, Visit Our Website At:</a:t>
            </a:r>
            <a:br>
              <a:rPr lang="en-US" sz="1800" dirty="0"/>
            </a:br>
            <a:r>
              <a:rPr lang="en-US" sz="1800" u="sng" dirty="0">
                <a:solidFill>
                  <a:schemeClr val="accent2"/>
                </a:solidFill>
                <a:hlinkClick r:id="rId4">
                  <a:extLst>
                    <a:ext uri="{A12FA001-AC4F-418D-AE19-62706E023703}">
                      <ahyp:hlinkClr xmlns:ahyp="http://schemas.microsoft.com/office/drawing/2018/hyperlinkcolor" val="tx"/>
                    </a:ext>
                  </a:extLst>
                </a:hlinkClick>
              </a:rPr>
              <a:t>www.wholesale.springeq.com</a:t>
            </a:r>
            <a:br>
              <a:rPr lang="en-US" sz="1800" dirty="0"/>
            </a:br>
            <a:r>
              <a:rPr lang="en-US" sz="1800" dirty="0"/>
              <a:t>or call us at:</a:t>
            </a:r>
            <a:br>
              <a:rPr lang="en-US" sz="1800" dirty="0"/>
            </a:br>
            <a:r>
              <a:rPr lang="en-US" sz="1800" dirty="0">
                <a:solidFill>
                  <a:schemeClr val="accent2"/>
                </a:solidFill>
              </a:rPr>
              <a:t>888-605-2588</a:t>
            </a:r>
          </a:p>
        </p:txBody>
      </p:sp>
      <p:sp>
        <p:nvSpPr>
          <p:cNvPr id="3" name="Footer Placeholder 2">
            <a:extLst>
              <a:ext uri="{FF2B5EF4-FFF2-40B4-BE49-F238E27FC236}">
                <a16:creationId xmlns:a16="http://schemas.microsoft.com/office/drawing/2014/main" id="{56167884-C563-8E60-5828-8EC11C63D2F2}"/>
              </a:ext>
            </a:extLst>
          </p:cNvPr>
          <p:cNvSpPr>
            <a:spLocks noGrp="1"/>
          </p:cNvSpPr>
          <p:nvPr>
            <p:ph type="ftr" sz="quarter" idx="11"/>
          </p:nvPr>
        </p:nvSpPr>
        <p:spPr>
          <a:xfrm>
            <a:off x="565150" y="6141085"/>
            <a:ext cx="3608205" cy="365125"/>
          </a:xfrm>
        </p:spPr>
        <p:txBody>
          <a:bodyPr vert="horz" lIns="91440" tIns="45720" rIns="91440" bIns="45720" rtlCol="0" anchor="ctr">
            <a:normAutofit/>
          </a:bodyPr>
          <a:lstStyle/>
          <a:p>
            <a:pPr>
              <a:spcAft>
                <a:spcPts val="600"/>
              </a:spcAft>
            </a:pPr>
            <a:r>
              <a:rPr lang="en-US" b="0" i="0" kern="1200">
                <a:solidFill>
                  <a:schemeClr val="tx1">
                    <a:tint val="75000"/>
                  </a:schemeClr>
                </a:solidFill>
                <a:latin typeface="+mn-lt"/>
                <a:ea typeface="+mn-ea"/>
                <a:cs typeface="+mn-cs"/>
              </a:rPr>
              <a:t>© Spring EQ, LLC 2022, All Rights Reserved</a:t>
            </a:r>
          </a:p>
        </p:txBody>
      </p:sp>
      <p:sp>
        <p:nvSpPr>
          <p:cNvPr id="4" name="Slide Number Placeholder 3">
            <a:extLst>
              <a:ext uri="{FF2B5EF4-FFF2-40B4-BE49-F238E27FC236}">
                <a16:creationId xmlns:a16="http://schemas.microsoft.com/office/drawing/2014/main" id="{033F1358-741C-CF1D-DEAC-1C77D84E7D95}"/>
              </a:ext>
            </a:extLst>
          </p:cNvPr>
          <p:cNvSpPr>
            <a:spLocks noGrp="1"/>
          </p:cNvSpPr>
          <p:nvPr>
            <p:ph type="sldNum" sz="quarter" idx="12"/>
          </p:nvPr>
        </p:nvSpPr>
        <p:spPr>
          <a:xfrm>
            <a:off x="4817335" y="6141085"/>
            <a:ext cx="813816" cy="365125"/>
          </a:xfrm>
        </p:spPr>
        <p:txBody>
          <a:bodyPr vert="horz" lIns="91440" tIns="45720" rIns="91440" bIns="45720" rtlCol="0" anchor="ctr">
            <a:normAutofit/>
          </a:bodyPr>
          <a:lstStyle/>
          <a:p>
            <a:pPr>
              <a:spcAft>
                <a:spcPts val="600"/>
              </a:spcAft>
            </a:pPr>
            <a:fld id="{49ABCAEC-7D34-E549-A96E-FCEDAADBE4B0}" type="slidenum">
              <a:rPr lang="en-US"/>
              <a:pPr>
                <a:spcAft>
                  <a:spcPts val="600"/>
                </a:spcAft>
              </a:pPr>
              <a:t>26</a:t>
            </a:fld>
            <a:endParaRPr lang="en-US"/>
          </a:p>
        </p:txBody>
      </p:sp>
      <p:cxnSp>
        <p:nvCxnSpPr>
          <p:cNvPr id="397" name="Straight Connector 396">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99" name="Group 398">
            <a:extLst>
              <a:ext uri="{FF2B5EF4-FFF2-40B4-BE49-F238E27FC236}">
                <a16:creationId xmlns:a16="http://schemas.microsoft.com/office/drawing/2014/main" id="{7A39A476-3C38-DF49-AF15-DCD5448783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4" y="0"/>
            <a:ext cx="1901687" cy="6858000"/>
            <a:chOff x="10290314" y="0"/>
            <a:chExt cx="1901687" cy="6858000"/>
          </a:xfrm>
        </p:grpSpPr>
        <p:sp>
          <p:nvSpPr>
            <p:cNvPr id="400" name="Freeform 84">
              <a:extLst>
                <a:ext uri="{FF2B5EF4-FFF2-40B4-BE49-F238E27FC236}">
                  <a16:creationId xmlns:a16="http://schemas.microsoft.com/office/drawing/2014/main" id="{AAABD392-16C1-C54D-AB57-070C5A4BD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1" name="Freeform 85">
              <a:extLst>
                <a:ext uri="{FF2B5EF4-FFF2-40B4-BE49-F238E27FC236}">
                  <a16:creationId xmlns:a16="http://schemas.microsoft.com/office/drawing/2014/main" id="{5F57E2AB-5B82-4844-9285-6ED2B6BD1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2" name="Freeform 86">
              <a:extLst>
                <a:ext uri="{FF2B5EF4-FFF2-40B4-BE49-F238E27FC236}">
                  <a16:creationId xmlns:a16="http://schemas.microsoft.com/office/drawing/2014/main" id="{F3442265-4334-B946-8484-DA12AA980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3" name="Freeform 87">
              <a:extLst>
                <a:ext uri="{FF2B5EF4-FFF2-40B4-BE49-F238E27FC236}">
                  <a16:creationId xmlns:a16="http://schemas.microsoft.com/office/drawing/2014/main" id="{C58748C4-FD86-7B40-9C86-28E49E769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4" name="Freeform 88">
              <a:extLst>
                <a:ext uri="{FF2B5EF4-FFF2-40B4-BE49-F238E27FC236}">
                  <a16:creationId xmlns:a16="http://schemas.microsoft.com/office/drawing/2014/main" id="{DBF8EB40-832E-684F-A21C-75F00702F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5" name="Freeform 89">
              <a:extLst>
                <a:ext uri="{FF2B5EF4-FFF2-40B4-BE49-F238E27FC236}">
                  <a16:creationId xmlns:a16="http://schemas.microsoft.com/office/drawing/2014/main" id="{D10DE451-58C6-874B-B97C-F202AA582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6" name="Oval 405">
              <a:extLst>
                <a:ext uri="{FF2B5EF4-FFF2-40B4-BE49-F238E27FC236}">
                  <a16:creationId xmlns:a16="http://schemas.microsoft.com/office/drawing/2014/main" id="{95FCE2B4-0593-7749-B653-D27EBD3C7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4"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picture containing text, ground, outdoor, person&#10;&#10;Description automatically generated">
            <a:extLst>
              <a:ext uri="{FF2B5EF4-FFF2-40B4-BE49-F238E27FC236}">
                <a16:creationId xmlns:a16="http://schemas.microsoft.com/office/drawing/2014/main" id="{8B738FCB-B82B-63EA-7A52-7DB5FF9E76D4}"/>
              </a:ext>
            </a:extLst>
          </p:cNvPr>
          <p:cNvPicPr>
            <a:picLocks noChangeAspect="1"/>
          </p:cNvPicPr>
          <p:nvPr/>
        </p:nvPicPr>
        <p:blipFill rotWithShape="1">
          <a:blip r:embed="rId5">
            <a:extLst>
              <a:ext uri="{28A0092B-C50C-407E-A947-70E740481C1C}">
                <a14:useLocalDpi xmlns:a14="http://schemas.microsoft.com/office/drawing/2010/main" val="0"/>
              </a:ext>
            </a:extLst>
          </a:blip>
          <a:srcRect l="17484" r="26266"/>
          <a:stretch/>
        </p:blipFill>
        <p:spPr>
          <a:xfrm>
            <a:off x="7369389" y="2289340"/>
            <a:ext cx="3349255" cy="3349255"/>
          </a:xfrm>
          <a:custGeom>
            <a:avLst/>
            <a:gdLst/>
            <a:ahLst/>
            <a:cxnLst/>
            <a:rect l="l" t="t" r="r" b="b"/>
            <a:pathLst>
              <a:path w="5768526" h="5768526">
                <a:moveTo>
                  <a:pt x="2884263" y="0"/>
                </a:moveTo>
                <a:cubicBezTo>
                  <a:pt x="4477197" y="0"/>
                  <a:pt x="5768526" y="1291329"/>
                  <a:pt x="5768526" y="2884263"/>
                </a:cubicBezTo>
                <a:cubicBezTo>
                  <a:pt x="5768526" y="4477197"/>
                  <a:pt x="4477197" y="5768526"/>
                  <a:pt x="2884263" y="5768526"/>
                </a:cubicBezTo>
                <a:cubicBezTo>
                  <a:pt x="1291329" y="5768526"/>
                  <a:pt x="0" y="4477197"/>
                  <a:pt x="0" y="2884263"/>
                </a:cubicBezTo>
                <a:cubicBezTo>
                  <a:pt x="0" y="1291329"/>
                  <a:pt x="1291329" y="0"/>
                  <a:pt x="2884263" y="0"/>
                </a:cubicBezTo>
                <a:close/>
              </a:path>
            </a:pathLst>
          </a:custGeom>
        </p:spPr>
      </p:pic>
      <p:pic>
        <p:nvPicPr>
          <p:cNvPr id="7" name="Picture 6">
            <a:extLst>
              <a:ext uri="{FF2B5EF4-FFF2-40B4-BE49-F238E27FC236}">
                <a16:creationId xmlns:a16="http://schemas.microsoft.com/office/drawing/2014/main" id="{912A329B-33F4-B002-0014-598FF848454F}"/>
              </a:ext>
            </a:extLst>
          </p:cNvPr>
          <p:cNvPicPr>
            <a:picLocks noChangeAspect="1"/>
          </p:cNvPicPr>
          <p:nvPr/>
        </p:nvPicPr>
        <p:blipFill>
          <a:blip r:embed="rId6"/>
          <a:stretch>
            <a:fillRect/>
          </a:stretch>
        </p:blipFill>
        <p:spPr>
          <a:xfrm>
            <a:off x="0" y="6501433"/>
            <a:ext cx="1338279" cy="347230"/>
          </a:xfrm>
          <a:prstGeom prst="rect">
            <a:avLst/>
          </a:prstGeom>
        </p:spPr>
      </p:pic>
      <p:sp>
        <p:nvSpPr>
          <p:cNvPr id="12" name="TextBox 11">
            <a:extLst>
              <a:ext uri="{FF2B5EF4-FFF2-40B4-BE49-F238E27FC236}">
                <a16:creationId xmlns:a16="http://schemas.microsoft.com/office/drawing/2014/main" id="{92ED4D7D-BBD4-1D53-3EAA-0A81C9F3ED9E}"/>
              </a:ext>
            </a:extLst>
          </p:cNvPr>
          <p:cNvSpPr txBox="1"/>
          <p:nvPr/>
        </p:nvSpPr>
        <p:spPr>
          <a:xfrm>
            <a:off x="254497" y="-31658"/>
            <a:ext cx="11683006" cy="1200329"/>
          </a:xfrm>
          <a:prstGeom prst="rect">
            <a:avLst/>
          </a:prstGeom>
          <a:noFill/>
        </p:spPr>
        <p:txBody>
          <a:bodyPr wrap="none" rtlCol="0">
            <a:spAutoFit/>
          </a:bodyPr>
          <a:lstStyle/>
          <a:p>
            <a:pPr>
              <a:spcAft>
                <a:spcPts val="600"/>
              </a:spcAft>
            </a:pPr>
            <a:r>
              <a:rPr lang="en-US" sz="7200" b="1" u="sng" dirty="0">
                <a:solidFill>
                  <a:srgbClr val="00B050"/>
                </a:solidFill>
                <a:latin typeface="Lucida Handwriting" panose="03010101010101010101" pitchFamily="66" charset="0"/>
                <a:cs typeface="Dreaming Outloud Pro" panose="020B0604020202020204" pitchFamily="66" charset="0"/>
              </a:rPr>
              <a:t>Thank you for joining</a:t>
            </a:r>
          </a:p>
        </p:txBody>
      </p:sp>
      <p:sp>
        <p:nvSpPr>
          <p:cNvPr id="5" name="TextBox 4">
            <a:extLst>
              <a:ext uri="{FF2B5EF4-FFF2-40B4-BE49-F238E27FC236}">
                <a16:creationId xmlns:a16="http://schemas.microsoft.com/office/drawing/2014/main" id="{80C25690-31B7-5A42-25CA-C32DFD467B10}"/>
              </a:ext>
            </a:extLst>
          </p:cNvPr>
          <p:cNvSpPr txBox="1"/>
          <p:nvPr/>
        </p:nvSpPr>
        <p:spPr>
          <a:xfrm>
            <a:off x="862837" y="1243525"/>
            <a:ext cx="10466327" cy="1938992"/>
          </a:xfrm>
          <a:prstGeom prst="rect">
            <a:avLst/>
          </a:prstGeom>
          <a:noFill/>
        </p:spPr>
        <p:txBody>
          <a:bodyPr wrap="none" rtlCol="0">
            <a:spAutoFit/>
          </a:bodyPr>
          <a:lstStyle/>
          <a:p>
            <a:r>
              <a:rPr lang="en-US" sz="6000" dirty="0">
                <a:solidFill>
                  <a:srgbClr val="00B050"/>
                </a:solidFill>
              </a:rPr>
              <a:t>We want to partner with you!</a:t>
            </a:r>
            <a:br>
              <a:rPr lang="en-US" sz="6000" dirty="0">
                <a:solidFill>
                  <a:srgbClr val="00B050"/>
                </a:solidFill>
              </a:rPr>
            </a:br>
            <a:endParaRPr lang="en-US" sz="6000" dirty="0">
              <a:solidFill>
                <a:srgbClr val="00B050"/>
              </a:solidFill>
            </a:endParaRPr>
          </a:p>
        </p:txBody>
      </p:sp>
    </p:spTree>
    <p:extLst>
      <p:ext uri="{BB962C8B-B14F-4D97-AF65-F5344CB8AC3E}">
        <p14:creationId xmlns:p14="http://schemas.microsoft.com/office/powerpoint/2010/main" val="181376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03C9-F5E5-DE17-B6FA-E7E491A4BC75}"/>
              </a:ext>
            </a:extLst>
          </p:cNvPr>
          <p:cNvSpPr>
            <a:spLocks noGrp="1"/>
          </p:cNvSpPr>
          <p:nvPr>
            <p:ph type="title"/>
          </p:nvPr>
        </p:nvSpPr>
        <p:spPr>
          <a:xfrm>
            <a:off x="565150" y="770890"/>
            <a:ext cx="7335835" cy="867410"/>
          </a:xfrm>
        </p:spPr>
        <p:txBody>
          <a:bodyPr/>
          <a:lstStyle/>
          <a:p>
            <a:r>
              <a:rPr lang="en-US" dirty="0">
                <a:solidFill>
                  <a:srgbClr val="00B050"/>
                </a:solidFill>
              </a:rPr>
              <a:t>Appendix A – Data Sources</a:t>
            </a:r>
            <a:endParaRPr lang="en-US" dirty="0"/>
          </a:p>
        </p:txBody>
      </p:sp>
      <p:sp>
        <p:nvSpPr>
          <p:cNvPr id="4" name="Content Placeholder 3">
            <a:extLst>
              <a:ext uri="{FF2B5EF4-FFF2-40B4-BE49-F238E27FC236}">
                <a16:creationId xmlns:a16="http://schemas.microsoft.com/office/drawing/2014/main" id="{8404E1F8-9283-D2BB-4F6F-A3B7076B98DE}"/>
              </a:ext>
            </a:extLst>
          </p:cNvPr>
          <p:cNvSpPr>
            <a:spLocks noGrp="1"/>
          </p:cNvSpPr>
          <p:nvPr>
            <p:ph idx="1"/>
          </p:nvPr>
        </p:nvSpPr>
        <p:spPr>
          <a:xfrm>
            <a:off x="565150" y="2160016"/>
            <a:ext cx="10970358" cy="3601212"/>
          </a:xfrm>
        </p:spPr>
        <p:txBody>
          <a:bodyPr>
            <a:normAutofit/>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7 - </a:t>
            </a:r>
            <a:r>
              <a:rPr lang="en-US" sz="1800" dirty="0">
                <a:effectLst/>
                <a:latin typeface="Calibri" panose="020F0502020204030204" pitchFamily="34" charset="0"/>
                <a:ea typeface="Calibri" panose="020F0502020204030204" pitchFamily="34" charset="0"/>
                <a:cs typeface="Times New Roman" panose="02020603050405020304" pitchFamily="18" charset="0"/>
              </a:rPr>
              <a:t>St Louis Fed- Owner’s Equity</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   </a:t>
            </a:r>
            <a:r>
              <a:rPr lang="en-US" sz="1800"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Households; Owners' Equity in Real Estate, Level (OEHRENWBSHNO) | FRED | St. Louis Fed (stlouisfed.org)</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Slide 8 -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Black Knight – prepay data - </a:t>
            </a:r>
            <a:r>
              <a:rPr lang="en-US" sz="1800"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https://www.blackknightinc.com/</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17 - </a:t>
            </a:r>
            <a:r>
              <a:rPr lang="en-US" sz="1800" dirty="0">
                <a:effectLst/>
                <a:latin typeface="Calibri" panose="020F0502020204030204" pitchFamily="34" charset="0"/>
                <a:ea typeface="Calibri" panose="020F0502020204030204" pitchFamily="34" charset="0"/>
                <a:cs typeface="Times New Roman" panose="02020603050405020304" pitchFamily="18" charset="0"/>
              </a:rPr>
              <a:t>St Louis Fed – Historical rates  </a:t>
            </a:r>
            <a:r>
              <a:rPr lang="en-US" sz="1800"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https://fred.stlouisfed.org/series/MORTGAGE30US</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14 – </a:t>
            </a:r>
            <a:r>
              <a:rPr lang="en-US" sz="1800" dirty="0">
                <a:effectLst/>
                <a:latin typeface="Calibri" panose="020F0502020204030204" pitchFamily="34" charset="0"/>
                <a:ea typeface="Calibri" panose="020F0502020204030204" pitchFamily="34" charset="0"/>
                <a:cs typeface="Times New Roman" panose="02020603050405020304" pitchFamily="18" charset="0"/>
              </a:rPr>
              <a:t>CoreLogic - </a:t>
            </a:r>
            <a:r>
              <a:rPr lang="en-US" sz="18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https://www.corelogic.com/press-releases/corelogic-us-home-equity-increases-again-in-q2-2022-with-the-total-average-equity-per-homeowner-reaching-a-record-high-of-300000/</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13</a:t>
            </a:r>
            <a:r>
              <a:rPr lang="en-US" sz="1800" dirty="0">
                <a:effectLst/>
                <a:latin typeface="Calibri" panose="020F0502020204030204" pitchFamily="34" charset="0"/>
                <a:ea typeface="Calibri" panose="020F0502020204030204" pitchFamily="34" charset="0"/>
                <a:cs typeface="Times New Roman" panose="02020603050405020304" pitchFamily="18" charset="0"/>
              </a:rPr>
              <a:t> CoreLogic-  </a:t>
            </a:r>
            <a:r>
              <a:rPr lang="en-US" sz="18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https://www.corelogic.com/intelligence/u-s-home-price-insights-september-2022/</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15 – </a:t>
            </a:r>
            <a:r>
              <a:rPr lang="en-US" sz="1800" dirty="0">
                <a:effectLst/>
                <a:latin typeface="Calibri" panose="020F0502020204030204" pitchFamily="34" charset="0"/>
                <a:ea typeface="Calibri" panose="020F0502020204030204" pitchFamily="34" charset="0"/>
                <a:cs typeface="Times New Roman" panose="02020603050405020304" pitchFamily="18" charset="0"/>
              </a:rPr>
              <a:t>ATTOM - </a:t>
            </a:r>
            <a:r>
              <a:rPr lang="en-US" sz="18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https://www.bloomberg.com/news/articles/2022-08-04/almost-half-of-u-s-mortgaged-homes-now-considered-equity-rich</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16 - </a:t>
            </a:r>
            <a:r>
              <a:rPr lang="en-US" sz="1800" u="sng" kern="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https://www.cnbc.com/quotes/US10Y</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19-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http://www.nar.realtor/</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https://ipropertymanagment.com/research/average-lengthofhomewnershp</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sz="1800" dirty="0">
              <a:solidFill>
                <a:srgbClr val="0070C0"/>
              </a:solidFill>
              <a:effectLst/>
              <a:latin typeface="Calibri" panose="020F0502020204030204" pitchFamily="34" charset="0"/>
              <a:ea typeface="Calibri" panose="020F0502020204030204" pitchFamily="34" charset="0"/>
            </a:endParaRPr>
          </a:p>
          <a:p>
            <a:endParaRPr lang="en-US" dirty="0">
              <a:solidFill>
                <a:srgbClr val="0070C0"/>
              </a:solidFill>
            </a:endParaRPr>
          </a:p>
        </p:txBody>
      </p:sp>
      <p:sp>
        <p:nvSpPr>
          <p:cNvPr id="3" name="Footer Placeholder 2">
            <a:extLst>
              <a:ext uri="{FF2B5EF4-FFF2-40B4-BE49-F238E27FC236}">
                <a16:creationId xmlns:a16="http://schemas.microsoft.com/office/drawing/2014/main" id="{2CEBF5EB-17A1-AB75-2C63-9F465F78FEA6}"/>
              </a:ext>
            </a:extLst>
          </p:cNvPr>
          <p:cNvSpPr>
            <a:spLocks noGrp="1"/>
          </p:cNvSpPr>
          <p:nvPr>
            <p:ph type="ftr" sz="quarter" idx="11"/>
          </p:nvPr>
        </p:nvSpPr>
        <p:spPr/>
        <p:txBody>
          <a:bodyPr/>
          <a:lstStyle/>
          <a:p>
            <a:r>
              <a:rPr lang="en-US"/>
              <a:t>© Spring EQ, LLC 2022, All Rights Reserved</a:t>
            </a:r>
            <a:endParaRPr lang="en-US" dirty="0"/>
          </a:p>
        </p:txBody>
      </p:sp>
      <p:sp>
        <p:nvSpPr>
          <p:cNvPr id="5" name="Slide Number Placeholder 4">
            <a:extLst>
              <a:ext uri="{FF2B5EF4-FFF2-40B4-BE49-F238E27FC236}">
                <a16:creationId xmlns:a16="http://schemas.microsoft.com/office/drawing/2014/main" id="{1DB26652-4DD4-B7AF-51E2-92D25E426BD2}"/>
              </a:ext>
            </a:extLst>
          </p:cNvPr>
          <p:cNvSpPr>
            <a:spLocks noGrp="1"/>
          </p:cNvSpPr>
          <p:nvPr>
            <p:ph type="sldNum" sz="quarter" idx="12"/>
          </p:nvPr>
        </p:nvSpPr>
        <p:spPr/>
        <p:txBody>
          <a:bodyPr/>
          <a:lstStyle/>
          <a:p>
            <a:fld id="{49ABCAEC-7D34-E549-A96E-FCEDAADBE4B0}" type="slidenum">
              <a:rPr lang="en-US" smtClean="0"/>
              <a:t>27</a:t>
            </a:fld>
            <a:endParaRPr lang="en-US"/>
          </a:p>
        </p:txBody>
      </p:sp>
      <p:pic>
        <p:nvPicPr>
          <p:cNvPr id="8" name="Picture 7">
            <a:extLst>
              <a:ext uri="{FF2B5EF4-FFF2-40B4-BE49-F238E27FC236}">
                <a16:creationId xmlns:a16="http://schemas.microsoft.com/office/drawing/2014/main" id="{C13F6139-504E-500D-9361-BEECF815248D}"/>
              </a:ext>
            </a:extLst>
          </p:cNvPr>
          <p:cNvPicPr>
            <a:picLocks noChangeAspect="1"/>
          </p:cNvPicPr>
          <p:nvPr/>
        </p:nvPicPr>
        <p:blipFill>
          <a:blip r:embed="rId12"/>
          <a:stretch>
            <a:fillRect/>
          </a:stretch>
        </p:blipFill>
        <p:spPr>
          <a:xfrm>
            <a:off x="0" y="6501433"/>
            <a:ext cx="1338279" cy="347230"/>
          </a:xfrm>
          <a:prstGeom prst="rect">
            <a:avLst/>
          </a:prstGeom>
        </p:spPr>
      </p:pic>
    </p:spTree>
    <p:extLst>
      <p:ext uri="{BB962C8B-B14F-4D97-AF65-F5344CB8AC3E}">
        <p14:creationId xmlns:p14="http://schemas.microsoft.com/office/powerpoint/2010/main" val="254768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12FE-5B54-FEAE-3B41-8709402693B9}"/>
              </a:ext>
            </a:extLst>
          </p:cNvPr>
          <p:cNvSpPr>
            <a:spLocks noGrp="1"/>
          </p:cNvSpPr>
          <p:nvPr>
            <p:ph type="title"/>
          </p:nvPr>
        </p:nvSpPr>
        <p:spPr/>
        <p:txBody>
          <a:bodyPr/>
          <a:lstStyle/>
          <a:p>
            <a:r>
              <a:rPr lang="en-US" sz="4000" b="1" dirty="0">
                <a:solidFill>
                  <a:srgbClr val="00B050"/>
                </a:solidFill>
              </a:rPr>
              <a:t>Home Equity Loans</a:t>
            </a:r>
            <a:endParaRPr lang="en-US" dirty="0"/>
          </a:p>
        </p:txBody>
      </p:sp>
      <p:pic>
        <p:nvPicPr>
          <p:cNvPr id="5" name="Content Placeholder 4">
            <a:extLst>
              <a:ext uri="{FF2B5EF4-FFF2-40B4-BE49-F238E27FC236}">
                <a16:creationId xmlns:a16="http://schemas.microsoft.com/office/drawing/2014/main" id="{60B754A8-3DEB-F482-6F03-B02AE6450982}"/>
              </a:ext>
            </a:extLst>
          </p:cNvPr>
          <p:cNvPicPr>
            <a:picLocks noGrp="1" noChangeAspect="1"/>
          </p:cNvPicPr>
          <p:nvPr>
            <p:ph idx="1"/>
          </p:nvPr>
        </p:nvPicPr>
        <p:blipFill>
          <a:blip r:embed="rId3"/>
          <a:stretch>
            <a:fillRect/>
          </a:stretch>
        </p:blipFill>
        <p:spPr>
          <a:xfrm>
            <a:off x="1661678" y="2247693"/>
            <a:ext cx="7813412" cy="3039986"/>
          </a:xfrm>
        </p:spPr>
      </p:pic>
      <p:sp>
        <p:nvSpPr>
          <p:cNvPr id="3" name="Footer Placeholder 2">
            <a:extLst>
              <a:ext uri="{FF2B5EF4-FFF2-40B4-BE49-F238E27FC236}">
                <a16:creationId xmlns:a16="http://schemas.microsoft.com/office/drawing/2014/main" id="{EB8E4562-CAD7-7E4F-8F31-A5EFAF121A27}"/>
              </a:ext>
            </a:extLst>
          </p:cNvPr>
          <p:cNvSpPr>
            <a:spLocks noGrp="1"/>
          </p:cNvSpPr>
          <p:nvPr>
            <p:ph type="ftr" sz="quarter" idx="11"/>
          </p:nvPr>
        </p:nvSpPr>
        <p:spPr/>
        <p:txBody>
          <a:bodyPr/>
          <a:lstStyle/>
          <a:p>
            <a:r>
              <a:rPr lang="en-US" dirty="0"/>
              <a:t>© Spring EQ, LLC 2022, All Rights Reserved</a:t>
            </a:r>
          </a:p>
        </p:txBody>
      </p:sp>
      <p:sp>
        <p:nvSpPr>
          <p:cNvPr id="4" name="Slide Number Placeholder 3">
            <a:extLst>
              <a:ext uri="{FF2B5EF4-FFF2-40B4-BE49-F238E27FC236}">
                <a16:creationId xmlns:a16="http://schemas.microsoft.com/office/drawing/2014/main" id="{0A25E623-92BC-79D9-B810-4B5BB3EE97D9}"/>
              </a:ext>
            </a:extLst>
          </p:cNvPr>
          <p:cNvSpPr>
            <a:spLocks noGrp="1"/>
          </p:cNvSpPr>
          <p:nvPr>
            <p:ph type="sldNum" sz="quarter" idx="12"/>
          </p:nvPr>
        </p:nvSpPr>
        <p:spPr/>
        <p:txBody>
          <a:bodyPr/>
          <a:lstStyle/>
          <a:p>
            <a:fld id="{49ABCAEC-7D34-E549-A96E-FCEDAADBE4B0}" type="slidenum">
              <a:rPr lang="en-US" smtClean="0"/>
              <a:t>3</a:t>
            </a:fld>
            <a:endParaRPr lang="en-US" dirty="0"/>
          </a:p>
        </p:txBody>
      </p:sp>
      <p:pic>
        <p:nvPicPr>
          <p:cNvPr id="6" name="Picture 5">
            <a:extLst>
              <a:ext uri="{FF2B5EF4-FFF2-40B4-BE49-F238E27FC236}">
                <a16:creationId xmlns:a16="http://schemas.microsoft.com/office/drawing/2014/main" id="{5933EA8B-61CA-6FB8-E4A2-0AD1241A4018}"/>
              </a:ext>
            </a:extLst>
          </p:cNvPr>
          <p:cNvPicPr>
            <a:picLocks noChangeAspect="1"/>
          </p:cNvPicPr>
          <p:nvPr/>
        </p:nvPicPr>
        <p:blipFill>
          <a:blip r:embed="rId4"/>
          <a:stretch>
            <a:fillRect/>
          </a:stretch>
        </p:blipFill>
        <p:spPr>
          <a:xfrm>
            <a:off x="0" y="6501433"/>
            <a:ext cx="1338279" cy="347230"/>
          </a:xfrm>
          <a:prstGeom prst="rect">
            <a:avLst/>
          </a:prstGeom>
        </p:spPr>
      </p:pic>
    </p:spTree>
    <p:extLst>
      <p:ext uri="{BB962C8B-B14F-4D97-AF65-F5344CB8AC3E}">
        <p14:creationId xmlns:p14="http://schemas.microsoft.com/office/powerpoint/2010/main" val="239072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03C9-F5E5-DE17-B6FA-E7E491A4BC75}"/>
              </a:ext>
            </a:extLst>
          </p:cNvPr>
          <p:cNvSpPr>
            <a:spLocks noGrp="1"/>
          </p:cNvSpPr>
          <p:nvPr>
            <p:ph type="title"/>
          </p:nvPr>
        </p:nvSpPr>
        <p:spPr>
          <a:xfrm>
            <a:off x="484916" y="252949"/>
            <a:ext cx="5365191" cy="867410"/>
          </a:xfrm>
        </p:spPr>
        <p:txBody>
          <a:bodyPr/>
          <a:lstStyle/>
          <a:p>
            <a:r>
              <a:rPr lang="en-US" sz="4000" b="1" dirty="0">
                <a:solidFill>
                  <a:srgbClr val="00B050"/>
                </a:solidFill>
              </a:rPr>
              <a:t>Home Equity Loans</a:t>
            </a:r>
            <a:endParaRPr lang="en-US" dirty="0"/>
          </a:p>
        </p:txBody>
      </p:sp>
      <p:sp>
        <p:nvSpPr>
          <p:cNvPr id="3" name="Footer Placeholder 2">
            <a:extLst>
              <a:ext uri="{FF2B5EF4-FFF2-40B4-BE49-F238E27FC236}">
                <a16:creationId xmlns:a16="http://schemas.microsoft.com/office/drawing/2014/main" id="{87C63D3C-0EC9-7CE6-8E31-E75A770B8E1A}"/>
              </a:ext>
            </a:extLst>
          </p:cNvPr>
          <p:cNvSpPr>
            <a:spLocks noGrp="1"/>
          </p:cNvSpPr>
          <p:nvPr>
            <p:ph type="ftr" sz="quarter" idx="11"/>
          </p:nvPr>
        </p:nvSpPr>
        <p:spPr/>
        <p:txBody>
          <a:bodyPr/>
          <a:lstStyle/>
          <a:p>
            <a:r>
              <a:rPr lang="en-US" dirty="0"/>
              <a:t>© Spring EQ, LLC 2022, All Rights Reserved</a:t>
            </a:r>
          </a:p>
        </p:txBody>
      </p:sp>
      <p:sp>
        <p:nvSpPr>
          <p:cNvPr id="5" name="Slide Number Placeholder 4">
            <a:extLst>
              <a:ext uri="{FF2B5EF4-FFF2-40B4-BE49-F238E27FC236}">
                <a16:creationId xmlns:a16="http://schemas.microsoft.com/office/drawing/2014/main" id="{D66004C4-48AC-A9A8-6F9F-985C36BBA3B0}"/>
              </a:ext>
            </a:extLst>
          </p:cNvPr>
          <p:cNvSpPr>
            <a:spLocks noGrp="1"/>
          </p:cNvSpPr>
          <p:nvPr>
            <p:ph type="sldNum" sz="quarter" idx="12"/>
          </p:nvPr>
        </p:nvSpPr>
        <p:spPr/>
        <p:txBody>
          <a:bodyPr/>
          <a:lstStyle/>
          <a:p>
            <a:fld id="{49ABCAEC-7D34-E549-A96E-FCEDAADBE4B0}" type="slidenum">
              <a:rPr lang="en-US" smtClean="0"/>
              <a:t>4</a:t>
            </a:fld>
            <a:endParaRPr lang="en-US"/>
          </a:p>
        </p:txBody>
      </p:sp>
      <p:pic>
        <p:nvPicPr>
          <p:cNvPr id="8" name="Picture 7">
            <a:extLst>
              <a:ext uri="{FF2B5EF4-FFF2-40B4-BE49-F238E27FC236}">
                <a16:creationId xmlns:a16="http://schemas.microsoft.com/office/drawing/2014/main" id="{41414628-B872-C3E2-0469-CAF241DFAB8B}"/>
              </a:ext>
            </a:extLst>
          </p:cNvPr>
          <p:cNvPicPr>
            <a:picLocks noChangeAspect="1"/>
          </p:cNvPicPr>
          <p:nvPr/>
        </p:nvPicPr>
        <p:blipFill>
          <a:blip r:embed="rId3"/>
          <a:stretch>
            <a:fillRect/>
          </a:stretch>
        </p:blipFill>
        <p:spPr>
          <a:xfrm>
            <a:off x="0" y="6501433"/>
            <a:ext cx="1338279" cy="347230"/>
          </a:xfrm>
          <a:prstGeom prst="rect">
            <a:avLst/>
          </a:prstGeom>
        </p:spPr>
      </p:pic>
      <p:sp>
        <p:nvSpPr>
          <p:cNvPr id="13" name="TextBox 12">
            <a:extLst>
              <a:ext uri="{FF2B5EF4-FFF2-40B4-BE49-F238E27FC236}">
                <a16:creationId xmlns:a16="http://schemas.microsoft.com/office/drawing/2014/main" id="{4CF6497B-8293-7EC4-3945-DD595E1CE794}"/>
              </a:ext>
            </a:extLst>
          </p:cNvPr>
          <p:cNvSpPr txBox="1"/>
          <p:nvPr/>
        </p:nvSpPr>
        <p:spPr>
          <a:xfrm>
            <a:off x="5636871" y="2974693"/>
            <a:ext cx="914400" cy="914400"/>
          </a:xfrm>
          <a:prstGeom prst="rect">
            <a:avLst/>
          </a:prstGeom>
          <a:noFill/>
        </p:spPr>
        <p:txBody>
          <a:bodyPr wrap="square" rtlCol="0">
            <a:spAutoFit/>
          </a:bodyPr>
          <a:lstStyle/>
          <a:p>
            <a:endParaRPr lang="en-US" dirty="0"/>
          </a:p>
        </p:txBody>
      </p:sp>
      <p:sp>
        <p:nvSpPr>
          <p:cNvPr id="20" name="Rectangle: Rounded Corners 19">
            <a:extLst>
              <a:ext uri="{FF2B5EF4-FFF2-40B4-BE49-F238E27FC236}">
                <a16:creationId xmlns:a16="http://schemas.microsoft.com/office/drawing/2014/main" id="{CD7F1651-3A2A-CDEA-319D-22B79C604481}"/>
              </a:ext>
            </a:extLst>
          </p:cNvPr>
          <p:cNvSpPr/>
          <p:nvPr/>
        </p:nvSpPr>
        <p:spPr>
          <a:xfrm>
            <a:off x="68553" y="1416497"/>
            <a:ext cx="5781554" cy="4025005"/>
          </a:xfrm>
          <a:prstGeom prst="roundRect">
            <a:avLst/>
          </a:prstGeom>
          <a:solidFill>
            <a:schemeClr val="bg1"/>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FACE422-F540-CA65-F82A-F7371A41B4BD}"/>
              </a:ext>
            </a:extLst>
          </p:cNvPr>
          <p:cNvSpPr txBox="1"/>
          <p:nvPr/>
        </p:nvSpPr>
        <p:spPr>
          <a:xfrm>
            <a:off x="22060" y="2049154"/>
            <a:ext cx="5667016"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n w="0"/>
                <a:solidFill>
                  <a:schemeClr val="accent2"/>
                </a:solidFill>
                <a:latin typeface="+mj-lt"/>
              </a:rPr>
              <a:t>Adjustable Rate for Life of Loan</a:t>
            </a:r>
          </a:p>
          <a:p>
            <a:pPr marL="285750" indent="-285750">
              <a:buFont typeface="Arial" panose="020B0604020202020204" pitchFamily="34" charset="0"/>
              <a:buChar char="•"/>
            </a:pPr>
            <a:r>
              <a:rPr lang="en-US" sz="1400" dirty="0">
                <a:ln w="0"/>
                <a:solidFill>
                  <a:schemeClr val="accent2"/>
                </a:solidFill>
                <a:latin typeface="+mj-lt"/>
              </a:rPr>
              <a:t>Rate Calculation = Index + Margin</a:t>
            </a:r>
          </a:p>
          <a:p>
            <a:pPr marL="285750" indent="-285750">
              <a:buFont typeface="Arial" panose="020B0604020202020204" pitchFamily="34" charset="0"/>
              <a:buChar char="•"/>
            </a:pPr>
            <a:r>
              <a:rPr lang="en-US" sz="1400" dirty="0">
                <a:ln w="0"/>
                <a:solidFill>
                  <a:schemeClr val="accent2"/>
                </a:solidFill>
                <a:latin typeface="+mj-lt"/>
              </a:rPr>
              <a:t>Index is “US Prime Rate”</a:t>
            </a:r>
          </a:p>
          <a:p>
            <a:pPr marL="1200150" lvl="2" indent="-285750">
              <a:buFont typeface="Arial" panose="020B0604020202020204" pitchFamily="34" charset="0"/>
              <a:buChar char="•"/>
            </a:pPr>
            <a:r>
              <a:rPr lang="en-US" sz="1400" dirty="0">
                <a:ln w="0"/>
                <a:solidFill>
                  <a:schemeClr val="accent2"/>
                </a:solidFill>
                <a:latin typeface="+mj-lt"/>
              </a:rPr>
              <a:t>Published in </a:t>
            </a:r>
            <a:r>
              <a:rPr lang="en-US" sz="1400" i="1" dirty="0">
                <a:ln w="0"/>
                <a:solidFill>
                  <a:schemeClr val="accent2"/>
                </a:solidFill>
                <a:latin typeface="+mj-lt"/>
              </a:rPr>
              <a:t>The Wall Street Journal</a:t>
            </a:r>
          </a:p>
          <a:p>
            <a:pPr marL="1200150" lvl="2" indent="-285750">
              <a:buFont typeface="Arial" panose="020B0604020202020204" pitchFamily="34" charset="0"/>
              <a:buChar char="•"/>
            </a:pPr>
            <a:r>
              <a:rPr lang="en-US" sz="1400" dirty="0">
                <a:ln w="0"/>
                <a:solidFill>
                  <a:schemeClr val="accent2"/>
                </a:solidFill>
                <a:latin typeface="+mj-lt"/>
              </a:rPr>
              <a:t>Currently 6.25%</a:t>
            </a:r>
          </a:p>
          <a:p>
            <a:pPr marL="1200150" lvl="2" indent="-285750">
              <a:buFont typeface="Arial" panose="020B0604020202020204" pitchFamily="34" charset="0"/>
              <a:buChar char="•"/>
            </a:pPr>
            <a:r>
              <a:rPr lang="en-US" sz="1400" dirty="0">
                <a:ln w="0"/>
                <a:solidFill>
                  <a:schemeClr val="accent2"/>
                </a:solidFill>
                <a:latin typeface="+mj-lt"/>
              </a:rPr>
              <a:t>Margin is fixed for the life of loan</a:t>
            </a:r>
          </a:p>
        </p:txBody>
      </p:sp>
      <p:sp>
        <p:nvSpPr>
          <p:cNvPr id="16" name="TextBox 15">
            <a:extLst>
              <a:ext uri="{FF2B5EF4-FFF2-40B4-BE49-F238E27FC236}">
                <a16:creationId xmlns:a16="http://schemas.microsoft.com/office/drawing/2014/main" id="{22AE5631-FCFC-E660-DFC6-728432150001}"/>
              </a:ext>
            </a:extLst>
          </p:cNvPr>
          <p:cNvSpPr txBox="1"/>
          <p:nvPr/>
        </p:nvSpPr>
        <p:spPr>
          <a:xfrm>
            <a:off x="31156" y="4066806"/>
            <a:ext cx="5886548" cy="1521891"/>
          </a:xfrm>
          <a:prstGeom prst="rect">
            <a:avLst/>
          </a:prstGeom>
          <a:noFill/>
        </p:spPr>
        <p:txBody>
          <a:bodyPr wrap="none" rtlCol="0">
            <a:spAutoFit/>
          </a:bodyPr>
          <a:lstStyle/>
          <a:p>
            <a:pPr marL="342900" marR="0" lvl="0" indent="-342900">
              <a:lnSpc>
                <a:spcPct val="107000"/>
              </a:lnSpc>
              <a:spcBef>
                <a:spcPts val="0"/>
              </a:spcBef>
              <a:spcAft>
                <a:spcPts val="0"/>
              </a:spcAft>
              <a:buFont typeface="Arial" panose="020B0604020202020204" pitchFamily="34" charset="0"/>
              <a:buChar char="•"/>
              <a:tabLst>
                <a:tab pos="1143000" algn="l"/>
              </a:tabLst>
            </a:pPr>
            <a:r>
              <a:rPr lang="en-US" sz="1400" kern="1200" dirty="0">
                <a:solidFill>
                  <a:schemeClr val="accent1"/>
                </a:solidFill>
                <a:effectLst/>
                <a:latin typeface="+mj-lt"/>
                <a:ea typeface="Tahoma" panose="020B0604030504040204" pitchFamily="34" charset="0"/>
                <a:cs typeface="Calibri" panose="020F0502020204030204" pitchFamily="34" charset="0"/>
              </a:rPr>
              <a:t>Principal reduction payments will decrease the monthly payment</a:t>
            </a:r>
            <a:endParaRPr lang="en-US" sz="1400" dirty="0">
              <a:solidFill>
                <a:schemeClr val="accent1"/>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1143000" algn="l"/>
              </a:tabLst>
            </a:pPr>
            <a:r>
              <a:rPr lang="en-US" sz="1400" kern="1200" dirty="0">
                <a:solidFill>
                  <a:schemeClr val="accent1"/>
                </a:solidFill>
                <a:effectLst/>
                <a:latin typeface="+mj-lt"/>
                <a:ea typeface="Tahoma" panose="020B0604030504040204" pitchFamily="34" charset="0"/>
                <a:cs typeface="Calibri" panose="020F0502020204030204" pitchFamily="34" charset="0"/>
              </a:rPr>
              <a:t>Additional </a:t>
            </a:r>
            <a:r>
              <a:rPr lang="en-US" sz="1400" kern="1200" dirty="0">
                <a:solidFill>
                  <a:schemeClr val="accent1"/>
                </a:solidFill>
                <a:latin typeface="+mj-lt"/>
                <a:ea typeface="Tahoma" panose="020B0604030504040204" pitchFamily="34" charset="0"/>
                <a:cs typeface="Calibri" panose="020F0502020204030204" pitchFamily="34" charset="0"/>
              </a:rPr>
              <a:t>draws</a:t>
            </a:r>
            <a:r>
              <a:rPr lang="en-US" sz="1400" kern="1200" dirty="0">
                <a:solidFill>
                  <a:schemeClr val="accent1"/>
                </a:solidFill>
                <a:effectLst/>
                <a:latin typeface="+mj-lt"/>
                <a:ea typeface="Tahoma" panose="020B0604030504040204" pitchFamily="34" charset="0"/>
                <a:cs typeface="Calibri" panose="020F0502020204030204" pitchFamily="34" charset="0"/>
              </a:rPr>
              <a:t> will increase the monthly payment</a:t>
            </a:r>
            <a:endParaRPr lang="en-US" sz="1400" dirty="0">
              <a:solidFill>
                <a:schemeClr val="accent1"/>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1143000" algn="l"/>
              </a:tabLst>
            </a:pPr>
            <a:r>
              <a:rPr lang="en-US" sz="1400" kern="1200" dirty="0">
                <a:solidFill>
                  <a:schemeClr val="accent1"/>
                </a:solidFill>
                <a:effectLst/>
                <a:latin typeface="+mj-lt"/>
                <a:ea typeface="Tahoma" panose="020B0604030504040204" pitchFamily="34" charset="0"/>
                <a:cs typeface="Calibri" panose="020F0502020204030204" pitchFamily="34" charset="0"/>
              </a:rPr>
              <a:t>Year 11 the line is </a:t>
            </a:r>
            <a:r>
              <a:rPr lang="en-US" sz="1400" kern="1200" dirty="0">
                <a:solidFill>
                  <a:schemeClr val="accent2"/>
                </a:solidFill>
                <a:effectLst/>
                <a:latin typeface="+mj-lt"/>
                <a:ea typeface="Tahoma" panose="020B0604030504040204" pitchFamily="34" charset="0"/>
                <a:cs typeface="Calibri" panose="020F0502020204030204" pitchFamily="34" charset="0"/>
              </a:rPr>
              <a:t>closed</a:t>
            </a:r>
            <a:r>
              <a:rPr lang="en-US" sz="1400" kern="1200" dirty="0">
                <a:solidFill>
                  <a:schemeClr val="accent1"/>
                </a:solidFill>
                <a:effectLst/>
                <a:latin typeface="+mj-lt"/>
                <a:ea typeface="Tahoma" panose="020B0604030504040204" pitchFamily="34" charset="0"/>
                <a:cs typeface="Calibri" panose="020F0502020204030204" pitchFamily="34" charset="0"/>
              </a:rPr>
              <a:t>, and no additional draws can be taken</a:t>
            </a:r>
            <a:endParaRPr lang="en-US" sz="1400" dirty="0">
              <a:solidFill>
                <a:schemeClr val="accent1"/>
              </a:solidFill>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600200" algn="l"/>
              </a:tabLst>
            </a:pPr>
            <a:r>
              <a:rPr lang="en-US" sz="1400" kern="1200" dirty="0">
                <a:solidFill>
                  <a:schemeClr val="accent1"/>
                </a:solidFill>
                <a:effectLst/>
                <a:latin typeface="+mj-lt"/>
                <a:ea typeface="Tahoma" panose="020B0604030504040204" pitchFamily="34" charset="0"/>
                <a:cs typeface="Calibri" panose="020F0502020204030204" pitchFamily="34" charset="0"/>
              </a:rPr>
              <a:t>Line enters repayment period – 20  years fully amortizing </a:t>
            </a:r>
          </a:p>
          <a:p>
            <a:pPr marR="0" lvl="1">
              <a:lnSpc>
                <a:spcPct val="107000"/>
              </a:lnSpc>
              <a:spcBef>
                <a:spcPts val="0"/>
              </a:spcBef>
              <a:spcAft>
                <a:spcPts val="0"/>
              </a:spcAft>
              <a:tabLst>
                <a:tab pos="1600200" algn="l"/>
              </a:tabLst>
            </a:pPr>
            <a:r>
              <a:rPr lang="en-US" sz="1400" dirty="0">
                <a:solidFill>
                  <a:schemeClr val="accent1"/>
                </a:solidFill>
                <a:latin typeface="+mj-lt"/>
                <a:ea typeface="Tahoma" panose="020B0604030504040204" pitchFamily="34" charset="0"/>
                <a:cs typeface="Calibri" panose="020F0502020204030204" pitchFamily="34" charset="0"/>
              </a:rPr>
              <a:t>      </a:t>
            </a:r>
            <a:r>
              <a:rPr lang="en-US" sz="1400" kern="1200" dirty="0">
                <a:solidFill>
                  <a:schemeClr val="accent1"/>
                </a:solidFill>
                <a:effectLst/>
                <a:latin typeface="+mj-lt"/>
                <a:ea typeface="Tahoma" panose="020B0604030504040204" pitchFamily="34" charset="0"/>
                <a:cs typeface="Calibri" panose="020F0502020204030204" pitchFamily="34" charset="0"/>
              </a:rPr>
              <a:t>but still variable rat</a:t>
            </a:r>
            <a:r>
              <a:rPr lang="en-US" sz="1400" b="1" kern="1200" dirty="0">
                <a:solidFill>
                  <a:schemeClr val="accent1"/>
                </a:solidFill>
                <a:effectLst/>
                <a:latin typeface="+mj-lt"/>
                <a:ea typeface="Tahoma" panose="020B0604030504040204" pitchFamily="34" charset="0"/>
                <a:cs typeface="Calibri" panose="020F0502020204030204" pitchFamily="34" charset="0"/>
              </a:rPr>
              <a:t>e</a:t>
            </a:r>
            <a:endParaRPr lang="en-US" sz="1400" b="1" dirty="0">
              <a:solidFill>
                <a:schemeClr val="accent1"/>
              </a:solidFill>
              <a:effectLst/>
              <a:latin typeface="+mj-lt"/>
              <a:ea typeface="Calibri" panose="020F0502020204030204" pitchFamily="34" charset="0"/>
              <a:cs typeface="Times New Roman" panose="02020603050405020304" pitchFamily="18" charset="0"/>
            </a:endParaRPr>
          </a:p>
          <a:p>
            <a:endParaRPr lang="en-US" dirty="0"/>
          </a:p>
        </p:txBody>
      </p:sp>
      <p:sp>
        <p:nvSpPr>
          <p:cNvPr id="17" name="TextBox 16">
            <a:extLst>
              <a:ext uri="{FF2B5EF4-FFF2-40B4-BE49-F238E27FC236}">
                <a16:creationId xmlns:a16="http://schemas.microsoft.com/office/drawing/2014/main" id="{BBA7B22D-2D63-AE0E-0786-1269FE039918}"/>
              </a:ext>
            </a:extLst>
          </p:cNvPr>
          <p:cNvSpPr txBox="1"/>
          <p:nvPr/>
        </p:nvSpPr>
        <p:spPr>
          <a:xfrm>
            <a:off x="-877709" y="3341694"/>
            <a:ext cx="6971780" cy="1015663"/>
          </a:xfrm>
          <a:prstGeom prst="rect">
            <a:avLst/>
          </a:prstGeom>
          <a:noFill/>
        </p:spPr>
        <p:txBody>
          <a:bodyPr wrap="square" rtlCol="0">
            <a:spAutoFit/>
          </a:bodyPr>
          <a:lstStyle/>
          <a:p>
            <a:pPr marL="1200150" lvl="2" indent="-285750">
              <a:buFont typeface="Arial" panose="020B0604020202020204" pitchFamily="34" charset="0"/>
              <a:buChar char="•"/>
            </a:pPr>
            <a:r>
              <a:rPr lang="en-US" sz="1400" dirty="0">
                <a:ln w="0"/>
                <a:solidFill>
                  <a:schemeClr val="accent1"/>
                </a:solidFill>
                <a:latin typeface="+mj-lt"/>
              </a:rPr>
              <a:t>Lifetime Rate Cap – 18%</a:t>
            </a:r>
          </a:p>
          <a:p>
            <a:pPr marL="1200150" lvl="2" indent="-285750">
              <a:buFont typeface="Arial" panose="020B0604020202020204" pitchFamily="34" charset="0"/>
              <a:buChar char="•"/>
            </a:pPr>
            <a:r>
              <a:rPr lang="en-US" sz="1400" dirty="0">
                <a:ln w="0"/>
                <a:solidFill>
                  <a:schemeClr val="accent1"/>
                </a:solidFill>
                <a:effectLst>
                  <a:outerShdw blurRad="38100" dist="25400" dir="5400000" algn="ctr" rotWithShape="0">
                    <a:srgbClr val="6E747A">
                      <a:alpha val="43000"/>
                    </a:srgbClr>
                  </a:outerShdw>
                </a:effectLst>
                <a:latin typeface="+mj-lt"/>
              </a:rPr>
              <a:t>*</a:t>
            </a:r>
            <a:r>
              <a:rPr lang="en-US" sz="1400" dirty="0">
                <a:ln w="0"/>
                <a:solidFill>
                  <a:schemeClr val="accent1"/>
                </a:solidFill>
                <a:latin typeface="+mj-lt"/>
              </a:rPr>
              <a:t>Interest</a:t>
            </a:r>
            <a:r>
              <a:rPr lang="en-US" sz="1400" dirty="0">
                <a:ln w="0"/>
                <a:solidFill>
                  <a:schemeClr val="accent1"/>
                </a:solidFill>
                <a:effectLst>
                  <a:outerShdw blurRad="38100" dist="25400" dir="5400000" algn="ctr" rotWithShape="0">
                    <a:srgbClr val="6E747A">
                      <a:alpha val="43000"/>
                    </a:srgbClr>
                  </a:outerShdw>
                </a:effectLst>
                <a:latin typeface="+mj-lt"/>
              </a:rPr>
              <a:t> Only payment for </a:t>
            </a:r>
            <a:r>
              <a:rPr lang="en-US" sz="1400" dirty="0">
                <a:ln w="0"/>
                <a:solidFill>
                  <a:schemeClr val="accent1"/>
                </a:solidFill>
                <a:latin typeface="+mj-lt"/>
              </a:rPr>
              <a:t>the</a:t>
            </a:r>
            <a:r>
              <a:rPr lang="en-US" sz="1400" dirty="0">
                <a:ln w="0"/>
                <a:solidFill>
                  <a:schemeClr val="accent1"/>
                </a:solidFill>
                <a:effectLst>
                  <a:outerShdw blurRad="38100" dist="25400" dir="5400000" algn="ctr" rotWithShape="0">
                    <a:srgbClr val="6E747A">
                      <a:alpha val="43000"/>
                    </a:srgbClr>
                  </a:outerShdw>
                </a:effectLst>
                <a:latin typeface="+mj-lt"/>
              </a:rPr>
              <a:t> first 10 years</a:t>
            </a:r>
          </a:p>
          <a:p>
            <a:pPr marL="1200150" lvl="2" indent="-285750">
              <a:buFont typeface="Arial" panose="020B0604020202020204" pitchFamily="34" charset="0"/>
              <a:buChar char="•"/>
            </a:pPr>
            <a:r>
              <a:rPr lang="en-US" sz="1400" dirty="0">
                <a:ln w="0"/>
                <a:solidFill>
                  <a:schemeClr val="accent1"/>
                </a:solidFill>
                <a:latin typeface="+mj-lt"/>
              </a:rPr>
              <a:t>10-year</a:t>
            </a:r>
            <a:r>
              <a:rPr lang="en-US" sz="1400" dirty="0">
                <a:ln w="0"/>
                <a:solidFill>
                  <a:schemeClr val="accent1"/>
                </a:solidFill>
                <a:effectLst>
                  <a:outerShdw blurRad="38100" dist="25400" dir="5400000" algn="ctr" rotWithShape="0">
                    <a:srgbClr val="6E747A">
                      <a:alpha val="43000"/>
                    </a:srgbClr>
                  </a:outerShdw>
                </a:effectLst>
                <a:latin typeface="+mj-lt"/>
              </a:rPr>
              <a:t> draw </a:t>
            </a:r>
            <a:r>
              <a:rPr lang="en-US" sz="1400" dirty="0">
                <a:ln w="0"/>
                <a:solidFill>
                  <a:schemeClr val="accent2"/>
                </a:solidFill>
                <a:effectLst>
                  <a:outerShdw blurRad="38100" dist="25400" dir="5400000" algn="ctr" rotWithShape="0">
                    <a:srgbClr val="6E747A">
                      <a:alpha val="43000"/>
                    </a:srgbClr>
                  </a:outerShdw>
                </a:effectLst>
                <a:latin typeface="+mj-lt"/>
              </a:rPr>
              <a:t>period</a:t>
            </a:r>
            <a:r>
              <a:rPr lang="en-US" sz="1400" dirty="0">
                <a:ln w="0"/>
                <a:solidFill>
                  <a:schemeClr val="accent1"/>
                </a:solidFill>
                <a:effectLst>
                  <a:outerShdw blurRad="38100" dist="25400" dir="5400000" algn="ctr" rotWithShape="0">
                    <a:srgbClr val="6E747A">
                      <a:alpha val="43000"/>
                    </a:srgbClr>
                  </a:outerShdw>
                </a:effectLst>
                <a:latin typeface="+mj-lt"/>
              </a:rPr>
              <a:t> – use and reuse the funds during this period</a:t>
            </a:r>
          </a:p>
          <a:p>
            <a:endParaRPr lang="en-US" b="1" dirty="0"/>
          </a:p>
        </p:txBody>
      </p:sp>
      <p:sp>
        <p:nvSpPr>
          <p:cNvPr id="19" name="TextBox 18">
            <a:extLst>
              <a:ext uri="{FF2B5EF4-FFF2-40B4-BE49-F238E27FC236}">
                <a16:creationId xmlns:a16="http://schemas.microsoft.com/office/drawing/2014/main" id="{44DE0C8F-D8BC-6A86-B4B3-7F5D8D4D20ED}"/>
              </a:ext>
            </a:extLst>
          </p:cNvPr>
          <p:cNvSpPr txBox="1"/>
          <p:nvPr/>
        </p:nvSpPr>
        <p:spPr>
          <a:xfrm>
            <a:off x="821436" y="1477765"/>
            <a:ext cx="4305987" cy="369332"/>
          </a:xfrm>
          <a:prstGeom prst="rect">
            <a:avLst/>
          </a:prstGeom>
          <a:noFill/>
        </p:spPr>
        <p:txBody>
          <a:bodyPr wrap="none" rtlCol="0">
            <a:spAutoFit/>
          </a:bodyPr>
          <a:lstStyle/>
          <a:p>
            <a:r>
              <a:rPr lang="en-US" b="1" dirty="0">
                <a:solidFill>
                  <a:schemeClr val="accent2"/>
                </a:solidFill>
              </a:rPr>
              <a:t>Home Equity Line of Credit  (HELOC)</a:t>
            </a:r>
          </a:p>
        </p:txBody>
      </p:sp>
      <p:sp>
        <p:nvSpPr>
          <p:cNvPr id="22" name="Rectangle: Rounded Corners 21">
            <a:extLst>
              <a:ext uri="{FF2B5EF4-FFF2-40B4-BE49-F238E27FC236}">
                <a16:creationId xmlns:a16="http://schemas.microsoft.com/office/drawing/2014/main" id="{C0BA8508-EF8F-0FC5-365E-B54F34460ABE}"/>
              </a:ext>
            </a:extLst>
          </p:cNvPr>
          <p:cNvSpPr/>
          <p:nvPr/>
        </p:nvSpPr>
        <p:spPr>
          <a:xfrm>
            <a:off x="6131468" y="1416497"/>
            <a:ext cx="5781554" cy="4025005"/>
          </a:xfrm>
          <a:prstGeom prst="roundRect">
            <a:avLst/>
          </a:prstGeom>
          <a:solidFill>
            <a:schemeClr val="bg1"/>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ln w="0"/>
              <a:solidFill>
                <a:schemeClr val="accent2"/>
              </a:solidFill>
            </a:endParaRPr>
          </a:p>
        </p:txBody>
      </p:sp>
      <p:sp>
        <p:nvSpPr>
          <p:cNvPr id="27" name="TextBox 26">
            <a:extLst>
              <a:ext uri="{FF2B5EF4-FFF2-40B4-BE49-F238E27FC236}">
                <a16:creationId xmlns:a16="http://schemas.microsoft.com/office/drawing/2014/main" id="{D21B9924-0DFB-3692-CB6C-AA9FD6937E47}"/>
              </a:ext>
            </a:extLst>
          </p:cNvPr>
          <p:cNvSpPr txBox="1"/>
          <p:nvPr/>
        </p:nvSpPr>
        <p:spPr>
          <a:xfrm>
            <a:off x="6338035" y="2049154"/>
            <a:ext cx="566701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ln w="0"/>
                <a:solidFill>
                  <a:schemeClr val="accent2"/>
                </a:solidFill>
                <a:latin typeface="+mj-lt"/>
              </a:rPr>
              <a:t>Fixed Rate Second Mortgage</a:t>
            </a:r>
          </a:p>
          <a:p>
            <a:pPr marL="285750" indent="-285750">
              <a:buFont typeface="Arial" panose="020B0604020202020204" pitchFamily="34" charset="0"/>
              <a:buChar char="•"/>
            </a:pPr>
            <a:r>
              <a:rPr lang="en-US" sz="1400" dirty="0">
                <a:ln w="0"/>
                <a:solidFill>
                  <a:schemeClr val="accent2"/>
                </a:solidFill>
                <a:latin typeface="+mj-lt"/>
              </a:rPr>
              <a:t>Fully Amortizing</a:t>
            </a:r>
          </a:p>
          <a:p>
            <a:pPr marL="285750" indent="-285750">
              <a:buFont typeface="Arial" panose="020B0604020202020204" pitchFamily="34" charset="0"/>
              <a:buChar char="•"/>
            </a:pPr>
            <a:r>
              <a:rPr lang="en-US" sz="1400" dirty="0">
                <a:ln w="0"/>
                <a:solidFill>
                  <a:schemeClr val="accent2"/>
                </a:solidFill>
                <a:latin typeface="+mj-lt"/>
              </a:rPr>
              <a:t>Terms from 5 years to 30 years</a:t>
            </a:r>
          </a:p>
        </p:txBody>
      </p:sp>
      <p:sp>
        <p:nvSpPr>
          <p:cNvPr id="28" name="TextBox 27">
            <a:extLst>
              <a:ext uri="{FF2B5EF4-FFF2-40B4-BE49-F238E27FC236}">
                <a16:creationId xmlns:a16="http://schemas.microsoft.com/office/drawing/2014/main" id="{1AD3D629-F366-6879-B47A-87C1D15BBCB6}"/>
              </a:ext>
            </a:extLst>
          </p:cNvPr>
          <p:cNvSpPr txBox="1"/>
          <p:nvPr/>
        </p:nvSpPr>
        <p:spPr>
          <a:xfrm>
            <a:off x="6338035" y="2972362"/>
            <a:ext cx="566701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ln w="0"/>
                <a:solidFill>
                  <a:schemeClr val="accent2"/>
                </a:solidFill>
                <a:latin typeface="+mj-lt"/>
              </a:rPr>
              <a:t>All funds given to the borrower at closing</a:t>
            </a:r>
          </a:p>
          <a:p>
            <a:pPr marL="285750" indent="-285750">
              <a:buFont typeface="Arial" panose="020B0604020202020204" pitchFamily="34" charset="0"/>
              <a:buChar char="•"/>
            </a:pPr>
            <a:r>
              <a:rPr lang="en-US" sz="1400" dirty="0">
                <a:ln w="0"/>
                <a:solidFill>
                  <a:schemeClr val="accent2"/>
                </a:solidFill>
                <a:latin typeface="+mj-lt"/>
              </a:rPr>
              <a:t>No Prepayment Penalty</a:t>
            </a:r>
          </a:p>
          <a:p>
            <a:pPr marL="285750" indent="-285750">
              <a:buFont typeface="Arial" panose="020B0604020202020204" pitchFamily="34" charset="0"/>
              <a:buChar char="•"/>
            </a:pPr>
            <a:r>
              <a:rPr lang="en-US" sz="1400" dirty="0">
                <a:ln w="0"/>
                <a:solidFill>
                  <a:schemeClr val="accent2"/>
                </a:solidFill>
                <a:latin typeface="+mj-lt"/>
              </a:rPr>
              <a:t>2</a:t>
            </a:r>
            <a:r>
              <a:rPr lang="en-US" sz="1400" baseline="30000" dirty="0">
                <a:ln w="0"/>
                <a:solidFill>
                  <a:schemeClr val="accent2"/>
                </a:solidFill>
                <a:latin typeface="+mj-lt"/>
              </a:rPr>
              <a:t>nd</a:t>
            </a:r>
            <a:r>
              <a:rPr lang="en-US" sz="1400" dirty="0">
                <a:ln w="0"/>
                <a:solidFill>
                  <a:schemeClr val="accent2"/>
                </a:solidFill>
                <a:latin typeface="+mj-lt"/>
              </a:rPr>
              <a:t> lien position only</a:t>
            </a:r>
          </a:p>
        </p:txBody>
      </p:sp>
      <p:sp>
        <p:nvSpPr>
          <p:cNvPr id="29" name="TextBox 28">
            <a:extLst>
              <a:ext uri="{FF2B5EF4-FFF2-40B4-BE49-F238E27FC236}">
                <a16:creationId xmlns:a16="http://schemas.microsoft.com/office/drawing/2014/main" id="{81941A9D-D5BD-ABD7-E271-F0D259A3AA9E}"/>
              </a:ext>
            </a:extLst>
          </p:cNvPr>
          <p:cNvSpPr txBox="1"/>
          <p:nvPr/>
        </p:nvSpPr>
        <p:spPr>
          <a:xfrm>
            <a:off x="7494077" y="1490332"/>
            <a:ext cx="3451586" cy="369332"/>
          </a:xfrm>
          <a:prstGeom prst="rect">
            <a:avLst/>
          </a:prstGeom>
          <a:noFill/>
        </p:spPr>
        <p:txBody>
          <a:bodyPr wrap="none" rtlCol="0">
            <a:spAutoFit/>
          </a:bodyPr>
          <a:lstStyle/>
          <a:p>
            <a:r>
              <a:rPr lang="en-US" b="1" dirty="0">
                <a:solidFill>
                  <a:schemeClr val="accent2"/>
                </a:solidFill>
              </a:rPr>
              <a:t>Home Equity Loan (HELOAN)</a:t>
            </a:r>
          </a:p>
        </p:txBody>
      </p:sp>
    </p:spTree>
    <p:extLst>
      <p:ext uri="{BB962C8B-B14F-4D97-AF65-F5344CB8AC3E}">
        <p14:creationId xmlns:p14="http://schemas.microsoft.com/office/powerpoint/2010/main" val="128938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p:bldP spid="16" grpId="0"/>
      <p:bldP spid="17" grpId="0"/>
      <p:bldP spid="19" grpId="0"/>
      <p:bldP spid="22" grpId="0" animBg="1"/>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03C9-F5E5-DE17-B6FA-E7E491A4BC75}"/>
              </a:ext>
            </a:extLst>
          </p:cNvPr>
          <p:cNvSpPr>
            <a:spLocks noGrp="1"/>
          </p:cNvSpPr>
          <p:nvPr>
            <p:ph type="title"/>
          </p:nvPr>
        </p:nvSpPr>
        <p:spPr>
          <a:xfrm>
            <a:off x="565150" y="770890"/>
            <a:ext cx="7335835" cy="867410"/>
          </a:xfrm>
        </p:spPr>
        <p:txBody>
          <a:bodyPr>
            <a:normAutofit fontScale="90000"/>
          </a:bodyPr>
          <a:lstStyle/>
          <a:p>
            <a:r>
              <a:rPr lang="en-US" sz="4000" b="1" dirty="0">
                <a:solidFill>
                  <a:srgbClr val="00B050"/>
                </a:solidFill>
              </a:rPr>
              <a:t>Home Equity Loans</a:t>
            </a:r>
            <a:br>
              <a:rPr lang="en-US" sz="4000" b="1" dirty="0">
                <a:solidFill>
                  <a:srgbClr val="00B050"/>
                </a:solidFill>
              </a:rPr>
            </a:br>
            <a:endParaRPr lang="en-US" dirty="0"/>
          </a:p>
        </p:txBody>
      </p:sp>
      <p:pic>
        <p:nvPicPr>
          <p:cNvPr id="12" name="Content Placeholder 11">
            <a:extLst>
              <a:ext uri="{FF2B5EF4-FFF2-40B4-BE49-F238E27FC236}">
                <a16:creationId xmlns:a16="http://schemas.microsoft.com/office/drawing/2014/main" id="{78E31E33-359A-294C-C2DE-6C41B0647291}"/>
              </a:ext>
            </a:extLst>
          </p:cNvPr>
          <p:cNvPicPr>
            <a:picLocks noGrp="1" noChangeAspect="1"/>
          </p:cNvPicPr>
          <p:nvPr>
            <p:ph idx="1"/>
          </p:nvPr>
        </p:nvPicPr>
        <p:blipFill>
          <a:blip r:embed="rId3"/>
          <a:stretch>
            <a:fillRect/>
          </a:stretch>
        </p:blipFill>
        <p:spPr>
          <a:xfrm>
            <a:off x="565150" y="2447308"/>
            <a:ext cx="8438134" cy="3481854"/>
          </a:xfrm>
        </p:spPr>
      </p:pic>
      <p:sp>
        <p:nvSpPr>
          <p:cNvPr id="3" name="Footer Placeholder 2">
            <a:extLst>
              <a:ext uri="{FF2B5EF4-FFF2-40B4-BE49-F238E27FC236}">
                <a16:creationId xmlns:a16="http://schemas.microsoft.com/office/drawing/2014/main" id="{CE853033-9520-57F9-39E3-EB173503DD4D}"/>
              </a:ext>
            </a:extLst>
          </p:cNvPr>
          <p:cNvSpPr>
            <a:spLocks noGrp="1"/>
          </p:cNvSpPr>
          <p:nvPr>
            <p:ph type="ftr" sz="quarter" idx="11"/>
          </p:nvPr>
        </p:nvSpPr>
        <p:spPr/>
        <p:txBody>
          <a:bodyPr/>
          <a:lstStyle/>
          <a:p>
            <a:r>
              <a:rPr lang="en-US"/>
              <a:t>© Spring EQ, LLC 2022, All Rights Reserved</a:t>
            </a:r>
            <a:endParaRPr lang="en-US" dirty="0"/>
          </a:p>
        </p:txBody>
      </p:sp>
      <p:sp>
        <p:nvSpPr>
          <p:cNvPr id="5" name="Slide Number Placeholder 4">
            <a:extLst>
              <a:ext uri="{FF2B5EF4-FFF2-40B4-BE49-F238E27FC236}">
                <a16:creationId xmlns:a16="http://schemas.microsoft.com/office/drawing/2014/main" id="{82E673AE-403A-C172-2146-18685143FA5C}"/>
              </a:ext>
            </a:extLst>
          </p:cNvPr>
          <p:cNvSpPr>
            <a:spLocks noGrp="1"/>
          </p:cNvSpPr>
          <p:nvPr>
            <p:ph type="sldNum" sz="quarter" idx="12"/>
          </p:nvPr>
        </p:nvSpPr>
        <p:spPr/>
        <p:txBody>
          <a:bodyPr/>
          <a:lstStyle/>
          <a:p>
            <a:fld id="{49ABCAEC-7D34-E549-A96E-FCEDAADBE4B0}" type="slidenum">
              <a:rPr lang="en-US" smtClean="0"/>
              <a:t>5</a:t>
            </a:fld>
            <a:endParaRPr lang="en-US"/>
          </a:p>
        </p:txBody>
      </p:sp>
      <p:pic>
        <p:nvPicPr>
          <p:cNvPr id="7" name="Picture 6">
            <a:extLst>
              <a:ext uri="{FF2B5EF4-FFF2-40B4-BE49-F238E27FC236}">
                <a16:creationId xmlns:a16="http://schemas.microsoft.com/office/drawing/2014/main" id="{8BF5291F-8329-B415-31BB-B5FBF7F41EA8}"/>
              </a:ext>
            </a:extLst>
          </p:cNvPr>
          <p:cNvPicPr>
            <a:picLocks noChangeAspect="1"/>
          </p:cNvPicPr>
          <p:nvPr/>
        </p:nvPicPr>
        <p:blipFill>
          <a:blip r:embed="rId4"/>
          <a:stretch>
            <a:fillRect/>
          </a:stretch>
        </p:blipFill>
        <p:spPr>
          <a:xfrm>
            <a:off x="0" y="6501433"/>
            <a:ext cx="1338279" cy="347230"/>
          </a:xfrm>
          <a:prstGeom prst="rect">
            <a:avLst/>
          </a:prstGeom>
        </p:spPr>
      </p:pic>
    </p:spTree>
    <p:extLst>
      <p:ext uri="{BB962C8B-B14F-4D97-AF65-F5344CB8AC3E}">
        <p14:creationId xmlns:p14="http://schemas.microsoft.com/office/powerpoint/2010/main" val="243657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D806-0FAC-015F-1D9C-8B9022308740}"/>
              </a:ext>
            </a:extLst>
          </p:cNvPr>
          <p:cNvSpPr>
            <a:spLocks noGrp="1"/>
          </p:cNvSpPr>
          <p:nvPr>
            <p:ph type="title"/>
          </p:nvPr>
        </p:nvSpPr>
        <p:spPr/>
        <p:txBody>
          <a:bodyPr/>
          <a:lstStyle/>
          <a:p>
            <a:r>
              <a:rPr lang="en-US" sz="4000" b="1" dirty="0">
                <a:solidFill>
                  <a:srgbClr val="00B050"/>
                </a:solidFill>
              </a:rPr>
              <a:t>Why Cash Out?</a:t>
            </a:r>
            <a:endParaRPr lang="en-US" dirty="0"/>
          </a:p>
        </p:txBody>
      </p:sp>
      <p:sp>
        <p:nvSpPr>
          <p:cNvPr id="3" name="Content Placeholder 2">
            <a:extLst>
              <a:ext uri="{FF2B5EF4-FFF2-40B4-BE49-F238E27FC236}">
                <a16:creationId xmlns:a16="http://schemas.microsoft.com/office/drawing/2014/main" id="{A0B2615F-F2E0-97A7-F41A-646E02C70514}"/>
              </a:ext>
            </a:extLst>
          </p:cNvPr>
          <p:cNvSpPr>
            <a:spLocks noGrp="1"/>
          </p:cNvSpPr>
          <p:nvPr>
            <p:ph idx="1"/>
          </p:nvPr>
        </p:nvSpPr>
        <p:spPr>
          <a:xfrm>
            <a:off x="3414229" y="3045540"/>
            <a:ext cx="3592964" cy="1921096"/>
          </a:xfrm>
        </p:spPr>
        <p:txBody>
          <a:bodyPr>
            <a:normAutofit/>
          </a:bodyPr>
          <a:lstStyle/>
          <a:p>
            <a:pPr marL="0" indent="0">
              <a:buNone/>
            </a:pPr>
            <a:r>
              <a:rPr lang="en-US" sz="9600" b="1" dirty="0">
                <a:solidFill>
                  <a:srgbClr val="00B050"/>
                </a:solidFill>
              </a:rPr>
              <a:t>$29T</a:t>
            </a:r>
            <a:endParaRPr lang="en-US" sz="9600" dirty="0"/>
          </a:p>
        </p:txBody>
      </p:sp>
      <p:sp>
        <p:nvSpPr>
          <p:cNvPr id="4" name="Footer Placeholder 3">
            <a:extLst>
              <a:ext uri="{FF2B5EF4-FFF2-40B4-BE49-F238E27FC236}">
                <a16:creationId xmlns:a16="http://schemas.microsoft.com/office/drawing/2014/main" id="{3572FD08-2074-475B-FD78-64944E086BA2}"/>
              </a:ext>
            </a:extLst>
          </p:cNvPr>
          <p:cNvSpPr>
            <a:spLocks noGrp="1"/>
          </p:cNvSpPr>
          <p:nvPr>
            <p:ph type="ftr" sz="quarter" idx="11"/>
          </p:nvPr>
        </p:nvSpPr>
        <p:spPr/>
        <p:txBody>
          <a:bodyPr/>
          <a:lstStyle/>
          <a:p>
            <a:r>
              <a:rPr lang="en-US"/>
              <a:t>© Spring EQ, LLC 2022, All Rights Reserved</a:t>
            </a:r>
            <a:endParaRPr lang="en-US" dirty="0"/>
          </a:p>
        </p:txBody>
      </p:sp>
      <p:sp>
        <p:nvSpPr>
          <p:cNvPr id="5" name="Slide Number Placeholder 4">
            <a:extLst>
              <a:ext uri="{FF2B5EF4-FFF2-40B4-BE49-F238E27FC236}">
                <a16:creationId xmlns:a16="http://schemas.microsoft.com/office/drawing/2014/main" id="{9A638F8D-FD15-6D62-0F54-EA3ED93D59A7}"/>
              </a:ext>
            </a:extLst>
          </p:cNvPr>
          <p:cNvSpPr>
            <a:spLocks noGrp="1"/>
          </p:cNvSpPr>
          <p:nvPr>
            <p:ph type="sldNum" sz="quarter" idx="12"/>
          </p:nvPr>
        </p:nvSpPr>
        <p:spPr/>
        <p:txBody>
          <a:bodyPr/>
          <a:lstStyle/>
          <a:p>
            <a:fld id="{49ABCAEC-7D34-E549-A96E-FCEDAADBE4B0}" type="slidenum">
              <a:rPr lang="en-US" smtClean="0"/>
              <a:t>6</a:t>
            </a:fld>
            <a:endParaRPr lang="en-US"/>
          </a:p>
        </p:txBody>
      </p:sp>
      <p:pic>
        <p:nvPicPr>
          <p:cNvPr id="7" name="Picture 6">
            <a:extLst>
              <a:ext uri="{FF2B5EF4-FFF2-40B4-BE49-F238E27FC236}">
                <a16:creationId xmlns:a16="http://schemas.microsoft.com/office/drawing/2014/main" id="{CA86CA34-5BB7-C558-E5D7-37685216EDEB}"/>
              </a:ext>
            </a:extLst>
          </p:cNvPr>
          <p:cNvPicPr>
            <a:picLocks noChangeAspect="1"/>
          </p:cNvPicPr>
          <p:nvPr/>
        </p:nvPicPr>
        <p:blipFill>
          <a:blip r:embed="rId3"/>
          <a:stretch>
            <a:fillRect/>
          </a:stretch>
        </p:blipFill>
        <p:spPr>
          <a:xfrm>
            <a:off x="0" y="6501433"/>
            <a:ext cx="1338279" cy="347230"/>
          </a:xfrm>
          <a:prstGeom prst="rect">
            <a:avLst/>
          </a:prstGeom>
        </p:spPr>
      </p:pic>
      <p:sp>
        <p:nvSpPr>
          <p:cNvPr id="6" name="Title 1">
            <a:extLst>
              <a:ext uri="{FF2B5EF4-FFF2-40B4-BE49-F238E27FC236}">
                <a16:creationId xmlns:a16="http://schemas.microsoft.com/office/drawing/2014/main" id="{4802E67A-DE72-979F-A1DC-1F03189951D9}"/>
              </a:ext>
            </a:extLst>
          </p:cNvPr>
          <p:cNvSpPr txBox="1">
            <a:spLocks/>
          </p:cNvSpPr>
          <p:nvPr/>
        </p:nvSpPr>
        <p:spPr>
          <a:xfrm>
            <a:off x="2428083" y="4818126"/>
            <a:ext cx="5662621" cy="126898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dirty="0">
                <a:solidFill>
                  <a:srgbClr val="00B050"/>
                </a:solidFill>
              </a:rPr>
              <a:t>Total Available Equity</a:t>
            </a:r>
            <a:endParaRPr lang="en-US" dirty="0"/>
          </a:p>
        </p:txBody>
      </p:sp>
    </p:spTree>
    <p:extLst>
      <p:ext uri="{BB962C8B-B14F-4D97-AF65-F5344CB8AC3E}">
        <p14:creationId xmlns:p14="http://schemas.microsoft.com/office/powerpoint/2010/main" val="22900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6B0E34-3107-113C-7968-C9594B0AC484}"/>
              </a:ext>
            </a:extLst>
          </p:cNvPr>
          <p:cNvSpPr/>
          <p:nvPr/>
        </p:nvSpPr>
        <p:spPr>
          <a:xfrm>
            <a:off x="231494" y="1277952"/>
            <a:ext cx="11702005" cy="4416792"/>
          </a:xfrm>
          <a:prstGeom prst="rect">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F03C9-F5E5-DE17-B6FA-E7E491A4BC75}"/>
              </a:ext>
            </a:extLst>
          </p:cNvPr>
          <p:cNvSpPr>
            <a:spLocks noGrp="1"/>
          </p:cNvSpPr>
          <p:nvPr>
            <p:ph type="title"/>
          </p:nvPr>
        </p:nvSpPr>
        <p:spPr>
          <a:xfrm>
            <a:off x="565150" y="257565"/>
            <a:ext cx="7335835" cy="867410"/>
          </a:xfrm>
        </p:spPr>
        <p:txBody>
          <a:bodyPr/>
          <a:lstStyle/>
          <a:p>
            <a:r>
              <a:rPr lang="en-US" sz="4000" b="1" dirty="0">
                <a:solidFill>
                  <a:srgbClr val="00B050"/>
                </a:solidFill>
              </a:rPr>
              <a:t>Why Cash Out?</a:t>
            </a:r>
            <a:endParaRPr lang="en-US" dirty="0"/>
          </a:p>
        </p:txBody>
      </p:sp>
      <p:pic>
        <p:nvPicPr>
          <p:cNvPr id="6" name="Content Placeholder 5">
            <a:extLst>
              <a:ext uri="{FF2B5EF4-FFF2-40B4-BE49-F238E27FC236}">
                <a16:creationId xmlns:a16="http://schemas.microsoft.com/office/drawing/2014/main" id="{CDB6370C-0AD4-A43A-3115-8DA6132A212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6256" y="1295796"/>
            <a:ext cx="11679487" cy="434980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9EED398D-F316-E54A-CEFB-896D08A08475}"/>
              </a:ext>
            </a:extLst>
          </p:cNvPr>
          <p:cNvSpPr>
            <a:spLocks noGrp="1"/>
          </p:cNvSpPr>
          <p:nvPr>
            <p:ph type="ftr" sz="quarter" idx="11"/>
          </p:nvPr>
        </p:nvSpPr>
        <p:spPr/>
        <p:txBody>
          <a:bodyPr/>
          <a:lstStyle/>
          <a:p>
            <a:r>
              <a:rPr lang="en-US"/>
              <a:t>© Spring EQ, LLC 2022, All Rights Reserved</a:t>
            </a:r>
            <a:endParaRPr lang="en-US" dirty="0"/>
          </a:p>
        </p:txBody>
      </p:sp>
      <p:sp>
        <p:nvSpPr>
          <p:cNvPr id="4" name="Slide Number Placeholder 3">
            <a:extLst>
              <a:ext uri="{FF2B5EF4-FFF2-40B4-BE49-F238E27FC236}">
                <a16:creationId xmlns:a16="http://schemas.microsoft.com/office/drawing/2014/main" id="{0A0F68B9-292B-52FB-77D3-02D12E8A0FEE}"/>
              </a:ext>
            </a:extLst>
          </p:cNvPr>
          <p:cNvSpPr>
            <a:spLocks noGrp="1"/>
          </p:cNvSpPr>
          <p:nvPr>
            <p:ph type="sldNum" sz="quarter" idx="12"/>
          </p:nvPr>
        </p:nvSpPr>
        <p:spPr/>
        <p:txBody>
          <a:bodyPr/>
          <a:lstStyle/>
          <a:p>
            <a:fld id="{49ABCAEC-7D34-E549-A96E-FCEDAADBE4B0}" type="slidenum">
              <a:rPr lang="en-US" smtClean="0"/>
              <a:t>7</a:t>
            </a:fld>
            <a:endParaRPr lang="en-US"/>
          </a:p>
        </p:txBody>
      </p:sp>
      <p:pic>
        <p:nvPicPr>
          <p:cNvPr id="7" name="Picture 6">
            <a:extLst>
              <a:ext uri="{FF2B5EF4-FFF2-40B4-BE49-F238E27FC236}">
                <a16:creationId xmlns:a16="http://schemas.microsoft.com/office/drawing/2014/main" id="{B3103F5E-576A-1C64-4F14-12CEDC824CA1}"/>
              </a:ext>
            </a:extLst>
          </p:cNvPr>
          <p:cNvPicPr>
            <a:picLocks noChangeAspect="1"/>
          </p:cNvPicPr>
          <p:nvPr/>
        </p:nvPicPr>
        <p:blipFill>
          <a:blip r:embed="rId4"/>
          <a:stretch>
            <a:fillRect/>
          </a:stretch>
        </p:blipFill>
        <p:spPr>
          <a:xfrm>
            <a:off x="0" y="6501433"/>
            <a:ext cx="1338279" cy="347230"/>
          </a:xfrm>
          <a:prstGeom prst="rect">
            <a:avLst/>
          </a:prstGeom>
        </p:spPr>
      </p:pic>
    </p:spTree>
    <p:extLst>
      <p:ext uri="{BB962C8B-B14F-4D97-AF65-F5344CB8AC3E}">
        <p14:creationId xmlns:p14="http://schemas.microsoft.com/office/powerpoint/2010/main" val="66144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03C9-F5E5-DE17-B6FA-E7E491A4BC75}"/>
              </a:ext>
            </a:extLst>
          </p:cNvPr>
          <p:cNvSpPr>
            <a:spLocks noGrp="1"/>
          </p:cNvSpPr>
          <p:nvPr>
            <p:ph type="title"/>
          </p:nvPr>
        </p:nvSpPr>
        <p:spPr>
          <a:xfrm>
            <a:off x="565150" y="770890"/>
            <a:ext cx="7335835" cy="867410"/>
          </a:xfrm>
        </p:spPr>
        <p:txBody>
          <a:bodyPr/>
          <a:lstStyle/>
          <a:p>
            <a:r>
              <a:rPr lang="en-US" sz="4000" b="1" dirty="0">
                <a:solidFill>
                  <a:srgbClr val="00B050"/>
                </a:solidFill>
              </a:rPr>
              <a:t>Why Cash Out?</a:t>
            </a:r>
            <a:endParaRPr lang="en-US" dirty="0"/>
          </a:p>
        </p:txBody>
      </p:sp>
      <p:pic>
        <p:nvPicPr>
          <p:cNvPr id="5" name="Content Placeholder 4">
            <a:extLst>
              <a:ext uri="{FF2B5EF4-FFF2-40B4-BE49-F238E27FC236}">
                <a16:creationId xmlns:a16="http://schemas.microsoft.com/office/drawing/2014/main" id="{259572F7-16A5-551E-A60E-3076B3EC2225}"/>
              </a:ext>
            </a:extLst>
          </p:cNvPr>
          <p:cNvPicPr>
            <a:picLocks noGrp="1" noChangeAspect="1"/>
          </p:cNvPicPr>
          <p:nvPr>
            <p:ph idx="1"/>
          </p:nvPr>
        </p:nvPicPr>
        <p:blipFill>
          <a:blip r:embed="rId3"/>
          <a:stretch>
            <a:fillRect/>
          </a:stretch>
        </p:blipFill>
        <p:spPr>
          <a:xfrm>
            <a:off x="1521112" y="1537855"/>
            <a:ext cx="8143745" cy="5320145"/>
          </a:xfrm>
        </p:spPr>
      </p:pic>
      <p:sp>
        <p:nvSpPr>
          <p:cNvPr id="3" name="Footer Placeholder 2">
            <a:extLst>
              <a:ext uri="{FF2B5EF4-FFF2-40B4-BE49-F238E27FC236}">
                <a16:creationId xmlns:a16="http://schemas.microsoft.com/office/drawing/2014/main" id="{5C4933FD-05D6-2EA9-3518-C8F30DA74F43}"/>
              </a:ext>
            </a:extLst>
          </p:cNvPr>
          <p:cNvSpPr>
            <a:spLocks noGrp="1"/>
          </p:cNvSpPr>
          <p:nvPr>
            <p:ph type="ftr" sz="quarter" idx="11"/>
          </p:nvPr>
        </p:nvSpPr>
        <p:spPr/>
        <p:txBody>
          <a:bodyPr/>
          <a:lstStyle/>
          <a:p>
            <a:r>
              <a:rPr lang="en-US"/>
              <a:t>© Spring EQ, LLC 2022, All Rights Reserved</a:t>
            </a:r>
            <a:endParaRPr lang="en-US" dirty="0"/>
          </a:p>
        </p:txBody>
      </p:sp>
      <p:sp>
        <p:nvSpPr>
          <p:cNvPr id="4" name="Slide Number Placeholder 3">
            <a:extLst>
              <a:ext uri="{FF2B5EF4-FFF2-40B4-BE49-F238E27FC236}">
                <a16:creationId xmlns:a16="http://schemas.microsoft.com/office/drawing/2014/main" id="{10198AA6-961A-A66E-E930-8AF7CA973FC4}"/>
              </a:ext>
            </a:extLst>
          </p:cNvPr>
          <p:cNvSpPr>
            <a:spLocks noGrp="1"/>
          </p:cNvSpPr>
          <p:nvPr>
            <p:ph type="sldNum" sz="quarter" idx="12"/>
          </p:nvPr>
        </p:nvSpPr>
        <p:spPr/>
        <p:txBody>
          <a:bodyPr/>
          <a:lstStyle/>
          <a:p>
            <a:fld id="{49ABCAEC-7D34-E549-A96E-FCEDAADBE4B0}" type="slidenum">
              <a:rPr lang="en-US" smtClean="0"/>
              <a:t>8</a:t>
            </a:fld>
            <a:endParaRPr lang="en-US"/>
          </a:p>
        </p:txBody>
      </p:sp>
      <p:pic>
        <p:nvPicPr>
          <p:cNvPr id="7" name="Picture 6">
            <a:extLst>
              <a:ext uri="{FF2B5EF4-FFF2-40B4-BE49-F238E27FC236}">
                <a16:creationId xmlns:a16="http://schemas.microsoft.com/office/drawing/2014/main" id="{54C5DEFF-327C-9F4D-F161-B849AD9B9543}"/>
              </a:ext>
            </a:extLst>
          </p:cNvPr>
          <p:cNvPicPr>
            <a:picLocks noChangeAspect="1"/>
          </p:cNvPicPr>
          <p:nvPr/>
        </p:nvPicPr>
        <p:blipFill>
          <a:blip r:embed="rId4"/>
          <a:stretch>
            <a:fillRect/>
          </a:stretch>
        </p:blipFill>
        <p:spPr>
          <a:xfrm>
            <a:off x="0" y="6501433"/>
            <a:ext cx="1338279" cy="347230"/>
          </a:xfrm>
          <a:prstGeom prst="rect">
            <a:avLst/>
          </a:prstGeom>
        </p:spPr>
      </p:pic>
    </p:spTree>
    <p:extLst>
      <p:ext uri="{BB962C8B-B14F-4D97-AF65-F5344CB8AC3E}">
        <p14:creationId xmlns:p14="http://schemas.microsoft.com/office/powerpoint/2010/main" val="166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D806-0FAC-015F-1D9C-8B9022308740}"/>
              </a:ext>
            </a:extLst>
          </p:cNvPr>
          <p:cNvSpPr>
            <a:spLocks noGrp="1"/>
          </p:cNvSpPr>
          <p:nvPr>
            <p:ph type="title"/>
          </p:nvPr>
        </p:nvSpPr>
        <p:spPr/>
        <p:txBody>
          <a:bodyPr/>
          <a:lstStyle/>
          <a:p>
            <a:r>
              <a:rPr lang="en-US" sz="4000" b="1" dirty="0">
                <a:solidFill>
                  <a:srgbClr val="00B050"/>
                </a:solidFill>
              </a:rPr>
              <a:t>Why Cash Out?</a:t>
            </a:r>
            <a:endParaRPr lang="en-US" dirty="0"/>
          </a:p>
        </p:txBody>
      </p:sp>
      <p:sp>
        <p:nvSpPr>
          <p:cNvPr id="4" name="Footer Placeholder 3">
            <a:extLst>
              <a:ext uri="{FF2B5EF4-FFF2-40B4-BE49-F238E27FC236}">
                <a16:creationId xmlns:a16="http://schemas.microsoft.com/office/drawing/2014/main" id="{3572FD08-2074-475B-FD78-64944E086BA2}"/>
              </a:ext>
            </a:extLst>
          </p:cNvPr>
          <p:cNvSpPr>
            <a:spLocks noGrp="1"/>
          </p:cNvSpPr>
          <p:nvPr>
            <p:ph type="ftr" sz="quarter" idx="11"/>
          </p:nvPr>
        </p:nvSpPr>
        <p:spPr/>
        <p:txBody>
          <a:bodyPr/>
          <a:lstStyle/>
          <a:p>
            <a:r>
              <a:rPr lang="en-US"/>
              <a:t>© Spring EQ, LLC 2022, All Rights Reserved</a:t>
            </a:r>
            <a:endParaRPr lang="en-US" dirty="0"/>
          </a:p>
        </p:txBody>
      </p:sp>
      <p:sp>
        <p:nvSpPr>
          <p:cNvPr id="5" name="Slide Number Placeholder 4">
            <a:extLst>
              <a:ext uri="{FF2B5EF4-FFF2-40B4-BE49-F238E27FC236}">
                <a16:creationId xmlns:a16="http://schemas.microsoft.com/office/drawing/2014/main" id="{9A638F8D-FD15-6D62-0F54-EA3ED93D59A7}"/>
              </a:ext>
            </a:extLst>
          </p:cNvPr>
          <p:cNvSpPr>
            <a:spLocks noGrp="1"/>
          </p:cNvSpPr>
          <p:nvPr>
            <p:ph type="sldNum" sz="quarter" idx="12"/>
          </p:nvPr>
        </p:nvSpPr>
        <p:spPr/>
        <p:txBody>
          <a:bodyPr/>
          <a:lstStyle/>
          <a:p>
            <a:fld id="{49ABCAEC-7D34-E549-A96E-FCEDAADBE4B0}" type="slidenum">
              <a:rPr lang="en-US" smtClean="0"/>
              <a:t>9</a:t>
            </a:fld>
            <a:endParaRPr lang="en-US"/>
          </a:p>
        </p:txBody>
      </p:sp>
      <p:pic>
        <p:nvPicPr>
          <p:cNvPr id="7" name="Picture 6">
            <a:extLst>
              <a:ext uri="{FF2B5EF4-FFF2-40B4-BE49-F238E27FC236}">
                <a16:creationId xmlns:a16="http://schemas.microsoft.com/office/drawing/2014/main" id="{CA86CA34-5BB7-C558-E5D7-37685216EDEB}"/>
              </a:ext>
            </a:extLst>
          </p:cNvPr>
          <p:cNvPicPr>
            <a:picLocks noChangeAspect="1"/>
          </p:cNvPicPr>
          <p:nvPr/>
        </p:nvPicPr>
        <p:blipFill>
          <a:blip r:embed="rId3"/>
          <a:stretch>
            <a:fillRect/>
          </a:stretch>
        </p:blipFill>
        <p:spPr>
          <a:xfrm>
            <a:off x="0" y="6501433"/>
            <a:ext cx="1338279" cy="347230"/>
          </a:xfrm>
          <a:prstGeom prst="rect">
            <a:avLst/>
          </a:prstGeom>
        </p:spPr>
      </p:pic>
      <p:sp>
        <p:nvSpPr>
          <p:cNvPr id="6" name="Content Placeholder 2">
            <a:extLst>
              <a:ext uri="{FF2B5EF4-FFF2-40B4-BE49-F238E27FC236}">
                <a16:creationId xmlns:a16="http://schemas.microsoft.com/office/drawing/2014/main" id="{B237D31D-5D3B-7D7B-9597-FD3FF8BBADF0}"/>
              </a:ext>
            </a:extLst>
          </p:cNvPr>
          <p:cNvSpPr txBox="1">
            <a:spLocks/>
          </p:cNvSpPr>
          <p:nvPr/>
        </p:nvSpPr>
        <p:spPr>
          <a:xfrm>
            <a:off x="5290687" y="2897031"/>
            <a:ext cx="3592964" cy="19210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9600" dirty="0"/>
          </a:p>
        </p:txBody>
      </p:sp>
      <p:graphicFrame>
        <p:nvGraphicFramePr>
          <p:cNvPr id="13" name="Diagram 12">
            <a:extLst>
              <a:ext uri="{FF2B5EF4-FFF2-40B4-BE49-F238E27FC236}">
                <a16:creationId xmlns:a16="http://schemas.microsoft.com/office/drawing/2014/main" id="{5AE9F21F-DB34-3D7D-F326-EC479B0342C2}"/>
              </a:ext>
            </a:extLst>
          </p:cNvPr>
          <p:cNvGraphicFramePr/>
          <p:nvPr/>
        </p:nvGraphicFramePr>
        <p:xfrm>
          <a:off x="2807824" y="1203767"/>
          <a:ext cx="7335835" cy="44715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Shape 14">
            <a:extLst>
              <a:ext uri="{FF2B5EF4-FFF2-40B4-BE49-F238E27FC236}">
                <a16:creationId xmlns:a16="http://schemas.microsoft.com/office/drawing/2014/main" id="{987CA105-6E2E-7F0E-4B38-8CC2791563AA}"/>
              </a:ext>
            </a:extLst>
          </p:cNvPr>
          <p:cNvSpPr/>
          <p:nvPr/>
        </p:nvSpPr>
        <p:spPr>
          <a:xfrm>
            <a:off x="2898436" y="1448187"/>
            <a:ext cx="6395128" cy="3996955"/>
          </a:xfrm>
          <a:prstGeom prst="swooshArrow">
            <a:avLst>
              <a:gd name="adj1" fmla="val 25000"/>
              <a:gd name="adj2" fmla="val 25000"/>
            </a:avLst>
          </a:prstGeom>
          <a:solidFill>
            <a:srgbClr val="FF0000"/>
          </a:solidFill>
          <a:scene3d>
            <a:camera prst="orthographicFront">
              <a:rot lat="21299999" lon="0" rev="18300000"/>
            </a:camera>
            <a:lightRig rig="threePt" dir="t"/>
          </a:scene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E0579E38-DD82-1B17-B97C-B8D46FBB1715}"/>
              </a:ext>
            </a:extLst>
          </p:cNvPr>
          <p:cNvSpPr txBox="1"/>
          <p:nvPr/>
        </p:nvSpPr>
        <p:spPr>
          <a:xfrm rot="2322032">
            <a:off x="4886920" y="3357788"/>
            <a:ext cx="4219425" cy="769441"/>
          </a:xfrm>
          <a:prstGeom prst="rect">
            <a:avLst/>
          </a:prstGeom>
          <a:noFill/>
        </p:spPr>
        <p:txBody>
          <a:bodyPr wrap="none" rtlCol="0">
            <a:spAutoFit/>
          </a:bodyPr>
          <a:lstStyle/>
          <a:p>
            <a:r>
              <a:rPr lang="en-US" sz="4400" b="1" dirty="0"/>
              <a:t>REFINANCING</a:t>
            </a:r>
          </a:p>
        </p:txBody>
      </p:sp>
    </p:spTree>
    <p:extLst>
      <p:ext uri="{BB962C8B-B14F-4D97-AF65-F5344CB8AC3E}">
        <p14:creationId xmlns:p14="http://schemas.microsoft.com/office/powerpoint/2010/main" val="145138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graphicEl>
                                              <a:dgm id="{98537AEC-EBF4-4A2F-B925-BA40E8701DBC}"/>
                                            </p:graphicEl>
                                          </p:spTgt>
                                        </p:tgtEl>
                                        <p:attrNameLst>
                                          <p:attrName>style.visibility</p:attrName>
                                        </p:attrNameLst>
                                      </p:cBhvr>
                                      <p:to>
                                        <p:strVal val="visible"/>
                                      </p:to>
                                    </p:set>
                                    <p:animEffect transition="in" filter="fade">
                                      <p:cBhvr>
                                        <p:cTn id="7" dur="1000"/>
                                        <p:tgtEl>
                                          <p:spTgt spid="13">
                                            <p:graphicEl>
                                              <a:dgm id="{98537AEC-EBF4-4A2F-B925-BA40E8701DBC}"/>
                                            </p:graphicEl>
                                          </p:spTgt>
                                        </p:tgtEl>
                                      </p:cBhvr>
                                    </p:animEffect>
                                    <p:anim calcmode="lin" valueType="num">
                                      <p:cBhvr>
                                        <p:cTn id="8" dur="1000" fill="hold"/>
                                        <p:tgtEl>
                                          <p:spTgt spid="13">
                                            <p:graphicEl>
                                              <a:dgm id="{98537AEC-EBF4-4A2F-B925-BA40E8701DBC}"/>
                                            </p:graphicEl>
                                          </p:spTgt>
                                        </p:tgtEl>
                                        <p:attrNameLst>
                                          <p:attrName>ppt_x</p:attrName>
                                        </p:attrNameLst>
                                      </p:cBhvr>
                                      <p:tavLst>
                                        <p:tav tm="0">
                                          <p:val>
                                            <p:strVal val="#ppt_x"/>
                                          </p:val>
                                        </p:tav>
                                        <p:tav tm="100000">
                                          <p:val>
                                            <p:strVal val="#ppt_x"/>
                                          </p:val>
                                        </p:tav>
                                      </p:tavLst>
                                    </p:anim>
                                    <p:anim calcmode="lin" valueType="num">
                                      <p:cBhvr>
                                        <p:cTn id="9" dur="1000" fill="hold"/>
                                        <p:tgtEl>
                                          <p:spTgt spid="13">
                                            <p:graphicEl>
                                              <a:dgm id="{98537AEC-EBF4-4A2F-B925-BA40E8701DBC}"/>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graphicEl>
                                              <a:dgm id="{87CBF0F0-C111-4E5A-983E-4BDFF5FF7AF5}"/>
                                            </p:graphicEl>
                                          </p:spTgt>
                                        </p:tgtEl>
                                        <p:attrNameLst>
                                          <p:attrName>style.visibility</p:attrName>
                                        </p:attrNameLst>
                                      </p:cBhvr>
                                      <p:to>
                                        <p:strVal val="visible"/>
                                      </p:to>
                                    </p:set>
                                    <p:animEffect transition="in" filter="fade">
                                      <p:cBhvr>
                                        <p:cTn id="12" dur="1000"/>
                                        <p:tgtEl>
                                          <p:spTgt spid="13">
                                            <p:graphicEl>
                                              <a:dgm id="{87CBF0F0-C111-4E5A-983E-4BDFF5FF7AF5}"/>
                                            </p:graphicEl>
                                          </p:spTgt>
                                        </p:tgtEl>
                                      </p:cBhvr>
                                    </p:animEffect>
                                    <p:anim calcmode="lin" valueType="num">
                                      <p:cBhvr>
                                        <p:cTn id="13" dur="1000" fill="hold"/>
                                        <p:tgtEl>
                                          <p:spTgt spid="13">
                                            <p:graphicEl>
                                              <a:dgm id="{87CBF0F0-C111-4E5A-983E-4BDFF5FF7AF5}"/>
                                            </p:graphicEl>
                                          </p:spTgt>
                                        </p:tgtEl>
                                        <p:attrNameLst>
                                          <p:attrName>ppt_x</p:attrName>
                                        </p:attrNameLst>
                                      </p:cBhvr>
                                      <p:tavLst>
                                        <p:tav tm="0">
                                          <p:val>
                                            <p:strVal val="#ppt_x"/>
                                          </p:val>
                                        </p:tav>
                                        <p:tav tm="100000">
                                          <p:val>
                                            <p:strVal val="#ppt_x"/>
                                          </p:val>
                                        </p:tav>
                                      </p:tavLst>
                                    </p:anim>
                                    <p:anim calcmode="lin" valueType="num">
                                      <p:cBhvr>
                                        <p:cTn id="14" dur="1000" fill="hold"/>
                                        <p:tgtEl>
                                          <p:spTgt spid="13">
                                            <p:graphicEl>
                                              <a:dgm id="{87CBF0F0-C111-4E5A-983E-4BDFF5FF7AF5}"/>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graphicEl>
                                              <a:dgm id="{E65EA447-F926-4695-B104-9A0D38373061}"/>
                                            </p:graphicEl>
                                          </p:spTgt>
                                        </p:tgtEl>
                                        <p:attrNameLst>
                                          <p:attrName>style.visibility</p:attrName>
                                        </p:attrNameLst>
                                      </p:cBhvr>
                                      <p:to>
                                        <p:strVal val="visible"/>
                                      </p:to>
                                    </p:set>
                                    <p:animEffect transition="in" filter="fade">
                                      <p:cBhvr>
                                        <p:cTn id="17" dur="1000"/>
                                        <p:tgtEl>
                                          <p:spTgt spid="13">
                                            <p:graphicEl>
                                              <a:dgm id="{E65EA447-F926-4695-B104-9A0D38373061}"/>
                                            </p:graphicEl>
                                          </p:spTgt>
                                        </p:tgtEl>
                                      </p:cBhvr>
                                    </p:animEffect>
                                    <p:anim calcmode="lin" valueType="num">
                                      <p:cBhvr>
                                        <p:cTn id="18" dur="1000" fill="hold"/>
                                        <p:tgtEl>
                                          <p:spTgt spid="13">
                                            <p:graphicEl>
                                              <a:dgm id="{E65EA447-F926-4695-B104-9A0D38373061}"/>
                                            </p:graphicEl>
                                          </p:spTgt>
                                        </p:tgtEl>
                                        <p:attrNameLst>
                                          <p:attrName>ppt_x</p:attrName>
                                        </p:attrNameLst>
                                      </p:cBhvr>
                                      <p:tavLst>
                                        <p:tav tm="0">
                                          <p:val>
                                            <p:strVal val="#ppt_x"/>
                                          </p:val>
                                        </p:tav>
                                        <p:tav tm="100000">
                                          <p:val>
                                            <p:strVal val="#ppt_x"/>
                                          </p:val>
                                        </p:tav>
                                      </p:tavLst>
                                    </p:anim>
                                    <p:anim calcmode="lin" valueType="num">
                                      <p:cBhvr>
                                        <p:cTn id="19" dur="1000" fill="hold"/>
                                        <p:tgtEl>
                                          <p:spTgt spid="13">
                                            <p:graphicEl>
                                              <a:dgm id="{E65EA447-F926-4695-B104-9A0D38373061}"/>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graphicEl>
                                              <a:dgm id="{5D40882A-E818-4A45-98F4-E31519185F3F}"/>
                                            </p:graphicEl>
                                          </p:spTgt>
                                        </p:tgtEl>
                                        <p:attrNameLst>
                                          <p:attrName>style.visibility</p:attrName>
                                        </p:attrNameLst>
                                      </p:cBhvr>
                                      <p:to>
                                        <p:strVal val="visible"/>
                                      </p:to>
                                    </p:set>
                                    <p:animEffect transition="in" filter="fade">
                                      <p:cBhvr>
                                        <p:cTn id="22" dur="1000"/>
                                        <p:tgtEl>
                                          <p:spTgt spid="13">
                                            <p:graphicEl>
                                              <a:dgm id="{5D40882A-E818-4A45-98F4-E31519185F3F}"/>
                                            </p:graphicEl>
                                          </p:spTgt>
                                        </p:tgtEl>
                                      </p:cBhvr>
                                    </p:animEffect>
                                    <p:anim calcmode="lin" valueType="num">
                                      <p:cBhvr>
                                        <p:cTn id="23" dur="1000" fill="hold"/>
                                        <p:tgtEl>
                                          <p:spTgt spid="13">
                                            <p:graphicEl>
                                              <a:dgm id="{5D40882A-E818-4A45-98F4-E31519185F3F}"/>
                                            </p:graphicEl>
                                          </p:spTgt>
                                        </p:tgtEl>
                                        <p:attrNameLst>
                                          <p:attrName>ppt_x</p:attrName>
                                        </p:attrNameLst>
                                      </p:cBhvr>
                                      <p:tavLst>
                                        <p:tav tm="0">
                                          <p:val>
                                            <p:strVal val="#ppt_x"/>
                                          </p:val>
                                        </p:tav>
                                        <p:tav tm="100000">
                                          <p:val>
                                            <p:strVal val="#ppt_x"/>
                                          </p:val>
                                        </p:tav>
                                      </p:tavLst>
                                    </p:anim>
                                    <p:anim calcmode="lin" valueType="num">
                                      <p:cBhvr>
                                        <p:cTn id="24" dur="1000" fill="hold"/>
                                        <p:tgtEl>
                                          <p:spTgt spid="13">
                                            <p:graphicEl>
                                              <a:dgm id="{5D40882A-E818-4A45-98F4-E31519185F3F}"/>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graphicEl>
                                              <a:dgm id="{75A0082F-D79B-4E0A-B3E0-73771072D83D}"/>
                                            </p:graphicEl>
                                          </p:spTgt>
                                        </p:tgtEl>
                                        <p:attrNameLst>
                                          <p:attrName>style.visibility</p:attrName>
                                        </p:attrNameLst>
                                      </p:cBhvr>
                                      <p:to>
                                        <p:strVal val="visible"/>
                                      </p:to>
                                    </p:set>
                                    <p:animEffect transition="in" filter="fade">
                                      <p:cBhvr>
                                        <p:cTn id="27" dur="1000"/>
                                        <p:tgtEl>
                                          <p:spTgt spid="13">
                                            <p:graphicEl>
                                              <a:dgm id="{75A0082F-D79B-4E0A-B3E0-73771072D83D}"/>
                                            </p:graphicEl>
                                          </p:spTgt>
                                        </p:tgtEl>
                                      </p:cBhvr>
                                    </p:animEffect>
                                    <p:anim calcmode="lin" valueType="num">
                                      <p:cBhvr>
                                        <p:cTn id="28" dur="1000" fill="hold"/>
                                        <p:tgtEl>
                                          <p:spTgt spid="13">
                                            <p:graphicEl>
                                              <a:dgm id="{75A0082F-D79B-4E0A-B3E0-73771072D83D}"/>
                                            </p:graphicEl>
                                          </p:spTgt>
                                        </p:tgtEl>
                                        <p:attrNameLst>
                                          <p:attrName>ppt_x</p:attrName>
                                        </p:attrNameLst>
                                      </p:cBhvr>
                                      <p:tavLst>
                                        <p:tav tm="0">
                                          <p:val>
                                            <p:strVal val="#ppt_x"/>
                                          </p:val>
                                        </p:tav>
                                        <p:tav tm="100000">
                                          <p:val>
                                            <p:strVal val="#ppt_x"/>
                                          </p:val>
                                        </p:tav>
                                      </p:tavLst>
                                    </p:anim>
                                    <p:anim calcmode="lin" valueType="num">
                                      <p:cBhvr>
                                        <p:cTn id="29" dur="1000" fill="hold"/>
                                        <p:tgtEl>
                                          <p:spTgt spid="13">
                                            <p:graphicEl>
                                              <a:dgm id="{75A0082F-D79B-4E0A-B3E0-73771072D83D}"/>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9" fill="hold" nodeType="clickEffect">
                                  <p:stCondLst>
                                    <p:cond delay="30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par>
                                <p:cTn id="36" presetID="2" presetClass="entr" presetSubtype="9" fill="hold" grpId="0" nodeType="withEffect">
                                  <p:stCondLst>
                                    <p:cond delay="300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0-#ppt_w/2"/>
                                          </p:val>
                                        </p:tav>
                                        <p:tav tm="100000">
                                          <p:val>
                                            <p:strVal val="#ppt_x"/>
                                          </p:val>
                                        </p:tav>
                                      </p:tavLst>
                                    </p:anim>
                                    <p:anim calcmode="lin" valueType="num">
                                      <p:cBhvr additive="base">
                                        <p:cTn id="39"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P spid="14" grpId="0"/>
    </p:bldLst>
  </p:timing>
</p:sld>
</file>

<file path=ppt/theme/theme1.xml><?xml version="1.0" encoding="utf-8"?>
<a:theme xmlns:a="http://schemas.openxmlformats.org/drawingml/2006/main" name="PunchcardVTI">
  <a:themeElements>
    <a:clrScheme name="AnalogousFromDarkSeedLeftStep">
      <a:dk1>
        <a:srgbClr val="000000"/>
      </a:dk1>
      <a:lt1>
        <a:srgbClr val="FFFFFF"/>
      </a:lt1>
      <a:dk2>
        <a:srgbClr val="413124"/>
      </a:dk2>
      <a:lt2>
        <a:srgbClr val="E8E2E7"/>
      </a:lt2>
      <a:accent1>
        <a:srgbClr val="2AB839"/>
      </a:accent1>
      <a:accent2>
        <a:srgbClr val="4EB81E"/>
      </a:accent2>
      <a:accent3>
        <a:srgbClr val="88AC28"/>
      </a:accent3>
      <a:accent4>
        <a:srgbClr val="B6A01D"/>
      </a:accent4>
      <a:accent5>
        <a:srgbClr val="DD7D33"/>
      </a:accent5>
      <a:accent6>
        <a:srgbClr val="CB2521"/>
      </a:accent6>
      <a:hlink>
        <a:srgbClr val="A37836"/>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2274</TotalTime>
  <Words>2068</Words>
  <Application>Microsoft Office PowerPoint</Application>
  <PresentationFormat>Widescreen</PresentationFormat>
  <Paragraphs>245</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Lucida Handwriting</vt:lpstr>
      <vt:lpstr>Neue Haas Grotesk Text Pro</vt:lpstr>
      <vt:lpstr>Wingdings</vt:lpstr>
      <vt:lpstr>PunchcardVTI</vt:lpstr>
      <vt:lpstr>PowerPoint Presentation</vt:lpstr>
      <vt:lpstr>Email Your Questions to: </vt:lpstr>
      <vt:lpstr>Home Equity Loans</vt:lpstr>
      <vt:lpstr>Home Equity Loans</vt:lpstr>
      <vt:lpstr>Home Equity Loans </vt:lpstr>
      <vt:lpstr>Why Cash Out?</vt:lpstr>
      <vt:lpstr>Why Cash Out?</vt:lpstr>
      <vt:lpstr>Why Cash Out?</vt:lpstr>
      <vt:lpstr>Why Cash Out?</vt:lpstr>
      <vt:lpstr>PowerPoint Presentation</vt:lpstr>
      <vt:lpstr>Why Cash Out?</vt:lpstr>
      <vt:lpstr>Email Your Questions to: </vt:lpstr>
      <vt:lpstr>PowerPoint Presentation</vt:lpstr>
      <vt:lpstr>Why Now?</vt:lpstr>
      <vt:lpstr>Why Now?</vt:lpstr>
      <vt:lpstr>Why Now?</vt:lpstr>
      <vt:lpstr>Why Now?</vt:lpstr>
      <vt:lpstr>Why Cash Out?</vt:lpstr>
      <vt:lpstr>Why Now?</vt:lpstr>
      <vt:lpstr>Email Your Questions to: </vt:lpstr>
      <vt:lpstr>PowerPoint Presentation</vt:lpstr>
      <vt:lpstr>PowerPoint Presentation</vt:lpstr>
      <vt:lpstr>Why Spring EQ?</vt:lpstr>
      <vt:lpstr>Why Spring EQ?</vt:lpstr>
      <vt:lpstr>PowerPoint Presentation</vt:lpstr>
      <vt:lpstr>To Become A Partner, Visit Our Website At: www.wholesale.springeq.com/become-a-partner   For More Info About Spring EQ, Visit Our Website At: www.wholesale.springeq.com or call us at: 888-605-2588</vt:lpstr>
      <vt:lpstr>Appendix A – Data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O'Brien</dc:creator>
  <cp:lastModifiedBy>Shawn O'Brien</cp:lastModifiedBy>
  <cp:revision>13</cp:revision>
  <dcterms:created xsi:type="dcterms:W3CDTF">2022-08-19T14:13:22Z</dcterms:created>
  <dcterms:modified xsi:type="dcterms:W3CDTF">2022-09-29T20:56:47Z</dcterms:modified>
</cp:coreProperties>
</file>